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8" r:id="rId3"/>
    <p:sldId id="281" r:id="rId4"/>
    <p:sldId id="284" r:id="rId5"/>
    <p:sldId id="285" r:id="rId6"/>
    <p:sldId id="286" r:id="rId7"/>
    <p:sldId id="270" r:id="rId8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533E"/>
    <a:srgbClr val="2B7758"/>
    <a:srgbClr val="E18B76"/>
    <a:srgbClr val="00A95F"/>
    <a:srgbClr val="34CB6A"/>
    <a:srgbClr val="B4D9BE"/>
    <a:srgbClr val="46724B"/>
    <a:srgbClr val="35427F"/>
    <a:srgbClr val="54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32" y="6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355F0-1B71-42AF-B203-FFEC23C48178}" type="datetimeFigureOut">
              <a:rPr lang="fr-FR" smtClean="0"/>
              <a:t>29/03/2026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951E0-FA33-4634-9CC4-0C280ED542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49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951E0-FA33-4634-9CC4-0C280ED5420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41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951E0-FA33-4634-9CC4-0C280ED5420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47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951E0-FA33-4634-9CC4-0C280ED5420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39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19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3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29/03/2026</a:t>
            </a:fld>
            <a:endParaRPr lang="fr-FR">
              <a:latin typeface="Avenir Next LT Pro"/>
            </a:endParaRPr>
          </a:p>
        </p:txBody>
      </p:sp>
      <p:sp>
        <p:nvSpPr>
          <p:cNvPr id="24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5947" y="71220"/>
            <a:ext cx="1190616" cy="1078719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ctrTitle"/>
          </p:nvPr>
        </p:nvSpPr>
        <p:spPr bwMode="auto">
          <a:xfrm>
            <a:off x="3124200" y="2627426"/>
            <a:ext cx="9144000" cy="1563176"/>
          </a:xfrm>
        </p:spPr>
        <p:txBody>
          <a:bodyPr anchor="b"/>
          <a:lstStyle>
            <a:lvl1pPr algn="l">
              <a:defRPr sz="6000"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3167431" y="4043282"/>
            <a:ext cx="9144000" cy="108794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8D53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 dirty="0"/>
              <a:t>Modifiez le style des sous-titres du masque</a:t>
            </a:r>
            <a:endParaRPr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241487" y="-27116"/>
            <a:ext cx="2230327" cy="123558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10441029" y="5431536"/>
            <a:ext cx="1298648" cy="3419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B94F8E-AB47-4DE8-8DA5-5FDA7A135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760" y="5179879"/>
            <a:ext cx="852494" cy="8408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FD3CAF-2F93-4093-881D-7CE9D9F9D634}"/>
              </a:ext>
            </a:extLst>
          </p:cNvPr>
          <p:cNvSpPr/>
          <p:nvPr userDrawn="1"/>
        </p:nvSpPr>
        <p:spPr>
          <a:xfrm>
            <a:off x="1023823" y="1177468"/>
            <a:ext cx="3586278" cy="4957997"/>
          </a:xfrm>
          <a:prstGeom prst="rect">
            <a:avLst/>
          </a:prstGeom>
          <a:blipFill dpi="0" rotWithShape="1">
            <a:blip r:embed="rId7">
              <a:alphaModFix amt="54000"/>
            </a:blip>
            <a:srcRect/>
            <a:stretch>
              <a:fillRect l="-109991" t="-54550" r="-108007" b="-781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9257244-32A3-45B0-884F-D35DBB4450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8124AA1-EB0C-4FF5-B613-C6C34D9A4C0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6858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 dirty="0"/>
              <a:t>Modifiez le titre</a:t>
            </a:r>
            <a:endParaRPr dirty="0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" hasCustomPrompt="1"/>
          </p:nvPr>
        </p:nvSpPr>
        <p:spPr bwMode="auto">
          <a:xfrm>
            <a:off x="685800" y="1825625"/>
            <a:ext cx="10515600" cy="3945978"/>
          </a:xfrm>
        </p:spPr>
        <p:txBody>
          <a:bodyPr/>
          <a:lstStyle>
            <a:lvl1pPr>
              <a:defRPr>
                <a:solidFill>
                  <a:srgbClr val="8D533E"/>
                </a:solidFill>
                <a:latin typeface="Marianne"/>
              </a:defRPr>
            </a:lvl1pPr>
            <a:lvl2pPr>
              <a:defRPr>
                <a:solidFill>
                  <a:srgbClr val="8D533E"/>
                </a:solidFill>
                <a:latin typeface="Marianne"/>
              </a:defRPr>
            </a:lvl2pPr>
            <a:lvl3pPr>
              <a:defRPr>
                <a:solidFill>
                  <a:srgbClr val="8D533E"/>
                </a:solidFill>
                <a:latin typeface="Marianne"/>
              </a:defRPr>
            </a:lvl3pPr>
            <a:lvl4pPr>
              <a:defRPr>
                <a:solidFill>
                  <a:srgbClr val="8D533E"/>
                </a:solidFill>
                <a:latin typeface="Marianne"/>
              </a:defRPr>
            </a:lvl4pPr>
            <a:lvl5pPr>
              <a:defRPr>
                <a:solidFill>
                  <a:srgbClr val="8D533E"/>
                </a:solidFill>
                <a:latin typeface="Marianne"/>
              </a:defRPr>
            </a:lvl5pPr>
          </a:lstStyle>
          <a:p>
            <a:pPr lvl="0">
              <a:defRPr/>
            </a:pPr>
            <a:r>
              <a:rPr lang="fr-FR" dirty="0"/>
              <a:t>Modifier le texte </a:t>
            </a:r>
            <a:endParaRPr dirty="0"/>
          </a:p>
          <a:p>
            <a:pPr lvl="1">
              <a:defRPr/>
            </a:pPr>
            <a:r>
              <a:rPr lang="fr-FR" dirty="0"/>
              <a:t>Modifier le texte</a:t>
            </a:r>
            <a:endParaRPr dirty="0"/>
          </a:p>
          <a:p>
            <a:pPr lvl="2">
              <a:defRPr/>
            </a:pPr>
            <a:r>
              <a:rPr lang="fr-FR" dirty="0"/>
              <a:t>Modifier le texte</a:t>
            </a:r>
            <a:endParaRPr dirty="0"/>
          </a:p>
          <a:p>
            <a:pPr lvl="3">
              <a:defRPr/>
            </a:pPr>
            <a:r>
              <a:rPr lang="fr-FR" dirty="0"/>
              <a:t>Modifier le texte</a:t>
            </a:r>
            <a:endParaRPr dirty="0"/>
          </a:p>
          <a:p>
            <a:pPr lvl="4">
              <a:defRPr/>
            </a:pPr>
            <a:r>
              <a:rPr lang="fr-FR" dirty="0"/>
              <a:t>Modifier le texte</a:t>
            </a:r>
            <a:endParaRPr dirty="0"/>
          </a:p>
        </p:txBody>
      </p:sp>
      <p:sp>
        <p:nvSpPr>
          <p:cNvPr id="21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5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29/03/2026</a:t>
            </a:fld>
            <a:endParaRPr lang="fr-FR">
              <a:latin typeface="Avenir Next LT Pro"/>
            </a:endParaRPr>
          </a:p>
        </p:txBody>
      </p:sp>
      <p:sp>
        <p:nvSpPr>
          <p:cNvPr id="26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667A74-6726-413D-88D9-EEFE2216E25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91722" y="-202769"/>
            <a:ext cx="1617777" cy="2236562"/>
          </a:xfrm>
          <a:prstGeom prst="rect">
            <a:avLst/>
          </a:prstGeom>
          <a:blipFill dpi="0" rotWithShape="1">
            <a:blip r:embed="rId3">
              <a:alphaModFix amt="54000"/>
            </a:blip>
            <a:srcRect/>
            <a:stretch>
              <a:fillRect l="-109991" t="-54550" r="-108007" b="-781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B097C42-1B01-45D2-A763-E9DE6C91E0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4CB4494-8FAD-4A2D-898A-ED33D4F8EC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10C2615-8DF3-44B1-B780-362EE61416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20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4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29/03/2026</a:t>
            </a:fld>
            <a:endParaRPr lang="fr-FR">
              <a:latin typeface="Avenir Next LT Pro"/>
            </a:endParaRPr>
          </a:p>
        </p:txBody>
      </p:sp>
      <p:sp>
        <p:nvSpPr>
          <p:cNvPr id="25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29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8D533E"/>
                </a:solidFill>
                <a:latin typeface="Marianne"/>
              </a:defRPr>
            </a:lvl1pPr>
            <a:lvl2pPr>
              <a:defRPr>
                <a:solidFill>
                  <a:srgbClr val="8D533E"/>
                </a:solidFill>
                <a:latin typeface="Marianne"/>
              </a:defRPr>
            </a:lvl2pPr>
            <a:lvl3pPr>
              <a:defRPr>
                <a:solidFill>
                  <a:srgbClr val="8D533E"/>
                </a:solidFill>
                <a:latin typeface="Marianne"/>
              </a:defRPr>
            </a:lvl3pPr>
            <a:lvl4pPr>
              <a:defRPr>
                <a:solidFill>
                  <a:srgbClr val="8D533E"/>
                </a:solidFill>
                <a:latin typeface="Marianne"/>
              </a:defRPr>
            </a:lvl4pPr>
            <a:lvl5pPr>
              <a:defRPr>
                <a:solidFill>
                  <a:srgbClr val="8D533E"/>
                </a:solidFill>
                <a:latin typeface="Marianne"/>
              </a:defRPr>
            </a:lvl5pPr>
          </a:lstStyle>
          <a:p>
            <a:pPr lvl="0">
              <a:defRPr/>
            </a:pPr>
            <a:r>
              <a:rPr lang="fr-FR" dirty="0"/>
              <a:t>Modifier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sp>
        <p:nvSpPr>
          <p:cNvPr id="3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8D533E"/>
                </a:solidFill>
                <a:latin typeface="Marianne"/>
              </a:defRPr>
            </a:lvl1pPr>
            <a:lvl2pPr>
              <a:defRPr>
                <a:solidFill>
                  <a:srgbClr val="8D533E"/>
                </a:solidFill>
                <a:latin typeface="Marianne"/>
              </a:defRPr>
            </a:lvl2pPr>
            <a:lvl3pPr>
              <a:defRPr>
                <a:solidFill>
                  <a:srgbClr val="8D533E"/>
                </a:solidFill>
                <a:latin typeface="Marianne"/>
              </a:defRPr>
            </a:lvl3pPr>
            <a:lvl4pPr>
              <a:defRPr>
                <a:solidFill>
                  <a:srgbClr val="8D533E"/>
                </a:solidFill>
                <a:latin typeface="Marianne"/>
              </a:defRPr>
            </a:lvl4pPr>
            <a:lvl5pPr>
              <a:defRPr>
                <a:solidFill>
                  <a:srgbClr val="8D533E"/>
                </a:solidFill>
                <a:latin typeface="Marianne"/>
              </a:defRPr>
            </a:lvl5pPr>
          </a:lstStyle>
          <a:p>
            <a:pPr lvl="0">
              <a:defRPr/>
            </a:pPr>
            <a:r>
              <a:rPr lang="fr-FR" dirty="0"/>
              <a:t>Modifier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34E1E7B0-1A24-4329-BF03-DF8D4E12B8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A02D5F4-2841-476D-80A7-490AB3042E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079B085-63FA-429E-A927-766DDEEB31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22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6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29/03/2026</a:t>
            </a:fld>
            <a:endParaRPr lang="fr-FR">
              <a:latin typeface="Avenir Next LT Pro"/>
            </a:endParaRPr>
          </a:p>
        </p:txBody>
      </p:sp>
      <p:sp>
        <p:nvSpPr>
          <p:cNvPr id="27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35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D533E"/>
                </a:solidFill>
                <a:latin typeface="Mariann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 dirty="0"/>
              <a:t>Modifier les styles du texte du masque</a:t>
            </a:r>
            <a:endParaRPr dirty="0"/>
          </a:p>
        </p:txBody>
      </p:sp>
      <p:sp>
        <p:nvSpPr>
          <p:cNvPr id="3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>
            <a:lvl1pPr>
              <a:defRPr>
                <a:solidFill>
                  <a:srgbClr val="8D533E"/>
                </a:solidFill>
                <a:latin typeface="Marianne"/>
              </a:defRPr>
            </a:lvl1pPr>
            <a:lvl2pPr>
              <a:defRPr>
                <a:solidFill>
                  <a:srgbClr val="8D533E"/>
                </a:solidFill>
                <a:latin typeface="Marianne"/>
              </a:defRPr>
            </a:lvl2pPr>
            <a:lvl3pPr>
              <a:defRPr>
                <a:solidFill>
                  <a:srgbClr val="8D533E"/>
                </a:solidFill>
                <a:latin typeface="Marianne"/>
              </a:defRPr>
            </a:lvl3pPr>
            <a:lvl4pPr>
              <a:defRPr>
                <a:solidFill>
                  <a:srgbClr val="8D533E"/>
                </a:solidFill>
                <a:latin typeface="Marianne"/>
              </a:defRPr>
            </a:lvl4pPr>
            <a:lvl5pPr>
              <a:defRPr>
                <a:solidFill>
                  <a:srgbClr val="8D533E"/>
                </a:solidFill>
                <a:latin typeface="Marianne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8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D533E"/>
                </a:solidFill>
                <a:latin typeface="Mariann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39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>
            <a:lvl1pPr>
              <a:defRPr>
                <a:solidFill>
                  <a:srgbClr val="8D533E"/>
                </a:solidFill>
                <a:latin typeface="Marianne"/>
              </a:defRPr>
            </a:lvl1pPr>
            <a:lvl2pPr>
              <a:defRPr>
                <a:solidFill>
                  <a:srgbClr val="8D533E"/>
                </a:solidFill>
                <a:latin typeface="Marianne"/>
              </a:defRPr>
            </a:lvl2pPr>
            <a:lvl3pPr>
              <a:defRPr>
                <a:solidFill>
                  <a:srgbClr val="8D533E"/>
                </a:solidFill>
                <a:latin typeface="Marianne"/>
              </a:defRPr>
            </a:lvl3pPr>
            <a:lvl4pPr>
              <a:defRPr>
                <a:solidFill>
                  <a:srgbClr val="8D533E"/>
                </a:solidFill>
                <a:latin typeface="Marianne"/>
              </a:defRPr>
            </a:lvl4pPr>
            <a:lvl5pPr>
              <a:defRPr>
                <a:solidFill>
                  <a:srgbClr val="8D533E"/>
                </a:solidFill>
                <a:latin typeface="Marianne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4FAE3A0-B072-4986-8862-0104EBC020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32D58A2-A212-4AE4-886D-C819D67BFF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026654D-FB1B-40F8-9388-9F5E42FD46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18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2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29/03/2026</a:t>
            </a:fld>
            <a:endParaRPr lang="fr-FR">
              <a:latin typeface="Avenir Next LT Pro"/>
            </a:endParaRPr>
          </a:p>
        </p:txBody>
      </p:sp>
      <p:sp>
        <p:nvSpPr>
          <p:cNvPr id="23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  <a:endParaRPr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B9C839A-CA4E-44B0-BBEB-928CC33AC6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696CA7A-58C3-47BE-BD75-B04E170766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BC5EB73-4C04-4ED4-B246-94A82AF91C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20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4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29/03/2026</a:t>
            </a:fld>
            <a:endParaRPr lang="fr-FR">
              <a:latin typeface="Avenir Next LT Pro"/>
            </a:endParaRPr>
          </a:p>
        </p:txBody>
      </p:sp>
      <p:sp>
        <p:nvSpPr>
          <p:cNvPr id="25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2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8D533E"/>
                </a:solidFill>
                <a:latin typeface="Marianne"/>
              </a:defRPr>
            </a:lvl1pPr>
            <a:lvl2pPr>
              <a:defRPr sz="2800">
                <a:solidFill>
                  <a:srgbClr val="8D533E"/>
                </a:solidFill>
                <a:latin typeface="Marianne"/>
              </a:defRPr>
            </a:lvl2pPr>
            <a:lvl3pPr>
              <a:defRPr sz="2400">
                <a:solidFill>
                  <a:srgbClr val="8D533E"/>
                </a:solidFill>
                <a:latin typeface="Marianne"/>
              </a:defRPr>
            </a:lvl3pPr>
            <a:lvl4pPr>
              <a:defRPr sz="2000">
                <a:solidFill>
                  <a:srgbClr val="8D533E"/>
                </a:solidFill>
                <a:latin typeface="Marianne"/>
              </a:defRPr>
            </a:lvl4pPr>
            <a:lvl5pPr>
              <a:defRPr sz="2000">
                <a:solidFill>
                  <a:srgbClr val="8D533E"/>
                </a:solidFill>
                <a:latin typeface="Mariann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8D533E"/>
                </a:solidFill>
                <a:latin typeface="Mariann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 dirty="0"/>
              <a:t>Modifier les styles du texte du masque</a:t>
            </a:r>
            <a:endParaRPr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95E5951F-6456-4214-82B4-AF6034C1EA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49B9FEF-5479-430A-A101-D742967E1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524ECD9-45DF-4562-8678-F65CAA5C2D1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20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4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29/03/2026</a:t>
            </a:fld>
            <a:endParaRPr lang="fr-FR">
              <a:latin typeface="Avenir Next LT Pro"/>
            </a:endParaRPr>
          </a:p>
        </p:txBody>
      </p:sp>
      <p:sp>
        <p:nvSpPr>
          <p:cNvPr id="25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2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8D533E"/>
                </a:solidFill>
                <a:latin typeface="Marianne"/>
              </a:defRPr>
            </a:lvl1pPr>
            <a:lvl2pPr>
              <a:defRPr sz="2800">
                <a:solidFill>
                  <a:srgbClr val="8D533E"/>
                </a:solidFill>
                <a:latin typeface="Marianne"/>
              </a:defRPr>
            </a:lvl2pPr>
            <a:lvl3pPr>
              <a:defRPr sz="2400">
                <a:solidFill>
                  <a:srgbClr val="8D533E"/>
                </a:solidFill>
                <a:latin typeface="Marianne"/>
              </a:defRPr>
            </a:lvl3pPr>
            <a:lvl4pPr>
              <a:defRPr sz="2000">
                <a:solidFill>
                  <a:srgbClr val="8D533E"/>
                </a:solidFill>
                <a:latin typeface="Marianne"/>
              </a:defRPr>
            </a:lvl4pPr>
            <a:lvl5pPr>
              <a:defRPr sz="2000">
                <a:solidFill>
                  <a:srgbClr val="8D533E"/>
                </a:solidFill>
                <a:latin typeface="Mariann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 dirty="0"/>
              <a:t>Modifier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sp>
        <p:nvSpPr>
          <p:cNvPr id="3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8D533E"/>
                </a:solidFill>
                <a:latin typeface="Mariann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pic>
        <p:nvPicPr>
          <p:cNvPr id="31" name="Image 3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8E64FF4-34F0-4C1E-A168-71A24BB9FF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CB8F54A-0CE8-48D9-A8A1-8BF8833A54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D533E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Modifier les styles du texte du masque</a:t>
            </a:r>
            <a:endParaRPr dirty="0"/>
          </a:p>
        </p:txBody>
      </p:sp>
      <p:sp>
        <p:nvSpPr>
          <p:cNvPr id="22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23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7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29/03/2026</a:t>
            </a:fld>
            <a:endParaRPr lang="fr-FR">
              <a:latin typeface="Avenir Next LT Pro"/>
            </a:endParaRPr>
          </a:p>
        </p:txBody>
      </p:sp>
      <p:sp>
        <p:nvSpPr>
          <p:cNvPr id="28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A902558-EDE0-4AAF-AB8A-A3B21F9D1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BC3FBC7-D4FB-492A-932B-B31BF31C10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D654201-2DC6-413D-84F4-EE729A03C5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079E25-45CD-419C-A7E3-CFC8A3BECFFF}" type="datetimeFigureOut">
              <a:rPr lang="fr-FR"/>
              <a:t>29/03/2026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CA7940-F126-4A91-9008-62F185A34CC3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6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B9C244-324F-44CF-9798-6908D4456871}" type="datetimeFigureOut">
              <a:rPr lang="fr-FR"/>
              <a:t>29/03/2026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errine.franquet@pepr-faircarbon.fr" TargetMode="External"/><Relationship Id="rId2" Type="http://schemas.openxmlformats.org/officeDocument/2006/relationships/hyperlink" Target="https://www.pepr-faircarbon.f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5007" y="178676"/>
            <a:ext cx="11140965" cy="6474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92296-4824-4EC1-AFC6-8E5A276F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Marianne" panose="02000000000000000000" pitchFamily="50" charset="0"/>
              </a:rPr>
              <a:t>Structure et financement de FairCarboN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6DFCA57-D375-4D9F-BF7A-310CEF3C1C6F}"/>
              </a:ext>
            </a:extLst>
          </p:cNvPr>
          <p:cNvGrpSpPr/>
          <p:nvPr/>
        </p:nvGrpSpPr>
        <p:grpSpPr bwMode="auto">
          <a:xfrm>
            <a:off x="299225" y="1703482"/>
            <a:ext cx="11175221" cy="4408235"/>
            <a:chOff x="-741015" y="1134316"/>
            <a:chExt cx="6216091" cy="29907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55E6EE-0E4B-4655-982D-DADA40773109}"/>
                </a:ext>
              </a:extLst>
            </p:cNvPr>
            <p:cNvSpPr/>
            <p:nvPr/>
          </p:nvSpPr>
          <p:spPr bwMode="auto">
            <a:xfrm>
              <a:off x="-226467" y="3593989"/>
              <a:ext cx="4719480" cy="531030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sz="1200" b="1">
                <a:solidFill>
                  <a:prstClr val="white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81DFC4-1942-4C86-ADAF-B788560B8755}"/>
                </a:ext>
              </a:extLst>
            </p:cNvPr>
            <p:cNvSpPr/>
            <p:nvPr/>
          </p:nvSpPr>
          <p:spPr bwMode="auto">
            <a:xfrm>
              <a:off x="-226467" y="1134316"/>
              <a:ext cx="2869209" cy="2477698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sz="1200" b="1">
                <a:solidFill>
                  <a:prstClr val="white"/>
                </a:solidFill>
                <a:latin typeface="Marianne" panose="02000000000000000000" pitchFamily="50" charset="0"/>
              </a:endParaRP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942EFE1A-7D81-4BD5-86F3-D3B212ED9871}"/>
                </a:ext>
              </a:extLst>
            </p:cNvPr>
            <p:cNvGrpSpPr/>
            <p:nvPr/>
          </p:nvGrpSpPr>
          <p:grpSpPr bwMode="auto">
            <a:xfrm>
              <a:off x="-741015" y="1139615"/>
              <a:ext cx="6216091" cy="2985404"/>
              <a:chOff x="-1408008" y="752015"/>
              <a:chExt cx="8188384" cy="391789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9A2015-1ECB-4DF3-9951-5AAD5D99A186}"/>
                  </a:ext>
                </a:extLst>
              </p:cNvPr>
              <p:cNvSpPr/>
              <p:nvPr/>
            </p:nvSpPr>
            <p:spPr bwMode="auto">
              <a:xfrm>
                <a:off x="4718976" y="752015"/>
                <a:ext cx="1748442" cy="3917896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200" b="1">
                  <a:solidFill>
                    <a:prstClr val="white"/>
                  </a:solidFill>
                  <a:latin typeface="Marianne" panose="02000000000000000000" pitchFamily="50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45529D-9FD8-40CD-B677-E8DE98C19D99}"/>
                  </a:ext>
                </a:extLst>
              </p:cNvPr>
              <p:cNvSpPr/>
              <p:nvPr/>
            </p:nvSpPr>
            <p:spPr bwMode="auto">
              <a:xfrm>
                <a:off x="3049378" y="752015"/>
                <a:ext cx="1669598" cy="3220998"/>
              </a:xfrm>
              <a:prstGeom prst="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200" b="1">
                  <a:solidFill>
                    <a:prstClr val="white"/>
                  </a:solidFill>
                  <a:latin typeface="Marianne" panose="02000000000000000000" pitchFamily="50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788E91-41FA-47BF-A325-43E3ECB6D546}"/>
                  </a:ext>
                </a:extLst>
              </p:cNvPr>
              <p:cNvSpPr/>
              <p:nvPr/>
            </p:nvSpPr>
            <p:spPr bwMode="auto">
              <a:xfrm>
                <a:off x="2623341" y="1212936"/>
                <a:ext cx="2038994" cy="1298986"/>
              </a:xfrm>
              <a:prstGeom prst="rect">
                <a:avLst/>
              </a:prstGeom>
              <a:solidFill>
                <a:srgbClr val="8D533E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400" b="1" dirty="0">
                    <a:solidFill>
                      <a:schemeClr val="bg1"/>
                    </a:solidFill>
                    <a:latin typeface="Marianne" panose="02000000000000000000" pitchFamily="50" charset="0"/>
                  </a:rPr>
                  <a:t>PC1 - ALAMOD</a:t>
                </a:r>
                <a:endParaRPr sz="1400" dirty="0">
                  <a:solidFill>
                    <a:schemeClr val="bg1"/>
                  </a:solidFill>
                  <a:latin typeface="Marianne" panose="02000000000000000000" pitchFamily="50" charset="0"/>
                </a:endParaRPr>
              </a:p>
              <a:p>
                <a:pPr algn="ctr">
                  <a:defRPr/>
                </a:pPr>
                <a:r>
                  <a:rPr lang="fr-FR" sz="1600" b="1" dirty="0">
                    <a:solidFill>
                      <a:schemeClr val="bg1"/>
                    </a:solidFill>
                    <a:latin typeface="Marianne" panose="02000000000000000000" pitchFamily="50" charset="0"/>
                  </a:rPr>
                  <a:t>Bases de données et modèles numériques partagés</a:t>
                </a:r>
                <a:endParaRPr lang="en-US" sz="1600" b="1" dirty="0">
                  <a:solidFill>
                    <a:schemeClr val="bg1"/>
                  </a:solidFill>
                  <a:latin typeface="Marianne" panose="02000000000000000000" pitchFamily="50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8339BC8-09C8-4320-9B47-07B6A2AF8596}"/>
                  </a:ext>
                </a:extLst>
              </p:cNvPr>
              <p:cNvSpPr/>
              <p:nvPr/>
            </p:nvSpPr>
            <p:spPr bwMode="auto">
              <a:xfrm>
                <a:off x="2673653" y="2688768"/>
                <a:ext cx="1988683" cy="1283647"/>
              </a:xfrm>
              <a:prstGeom prst="rect">
                <a:avLst/>
              </a:prstGeom>
              <a:solidFill>
                <a:srgbClr val="8D533E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400" b="1">
                    <a:solidFill>
                      <a:schemeClr val="bg1"/>
                    </a:solidFill>
                    <a:latin typeface="Marianne" panose="02000000000000000000" pitchFamily="50" charset="0"/>
                  </a:rPr>
                  <a:t>PC2 - SLAM-B </a:t>
                </a:r>
                <a:r>
                  <a:rPr lang="fr-FR" sz="1200" b="1">
                    <a:solidFill>
                      <a:schemeClr val="bg1"/>
                    </a:solidFill>
                    <a:latin typeface="Marianne" panose="02000000000000000000" pitchFamily="50" charset="0"/>
                  </a:rPr>
                  <a:t/>
                </a:r>
                <a:br>
                  <a:rPr lang="fr-FR" sz="1200" b="1">
                    <a:solidFill>
                      <a:schemeClr val="bg1"/>
                    </a:solidFill>
                    <a:latin typeface="Marianne" panose="02000000000000000000" pitchFamily="50" charset="0"/>
                  </a:rPr>
                </a:br>
                <a:r>
                  <a:rPr lang="fr-FR" sz="1600" b="1">
                    <a:solidFill>
                      <a:schemeClr val="bg1"/>
                    </a:solidFill>
                    <a:latin typeface="Marianne" panose="02000000000000000000" pitchFamily="50" charset="0"/>
                  </a:rPr>
                  <a:t>Trajectoires de changement dans les territoires et </a:t>
                </a:r>
                <a:r>
                  <a:rPr lang="fr-FR" sz="1600" b="1" i="1">
                    <a:solidFill>
                      <a:schemeClr val="bg1"/>
                    </a:solidFill>
                    <a:latin typeface="Marianne" panose="02000000000000000000" pitchFamily="50" charset="0"/>
                  </a:rPr>
                  <a:t>scenario labs</a:t>
                </a:r>
                <a:endParaRPr lang="en-US" sz="1600" b="1" i="1">
                  <a:solidFill>
                    <a:schemeClr val="bg1"/>
                  </a:solidFill>
                  <a:latin typeface="Marianne" panose="02000000000000000000" pitchFamily="50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946BD82-263A-417D-B59A-CAC73DE26952}"/>
                  </a:ext>
                </a:extLst>
              </p:cNvPr>
              <p:cNvSpPr/>
              <p:nvPr/>
            </p:nvSpPr>
            <p:spPr bwMode="auto">
              <a:xfrm>
                <a:off x="-1385818" y="1221730"/>
                <a:ext cx="1714814" cy="975334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400" b="1">
                    <a:solidFill>
                      <a:schemeClr val="tx1"/>
                    </a:solidFill>
                    <a:latin typeface="Marianne" panose="02000000000000000000" pitchFamily="50" charset="0"/>
                  </a:rPr>
                  <a:t>Axe 1 </a:t>
                </a:r>
                <a:endParaRPr sz="1400">
                  <a:solidFill>
                    <a:schemeClr val="tx1"/>
                  </a:solidFill>
                  <a:latin typeface="Marianne" panose="02000000000000000000" pitchFamily="50" charset="0"/>
                </a:endParaRPr>
              </a:p>
              <a:p>
                <a:pPr algn="ctr">
                  <a:defRPr/>
                </a:pPr>
                <a:r>
                  <a:rPr lang="fr-FR" sz="1600" b="1">
                    <a:solidFill>
                      <a:schemeClr val="tx1"/>
                    </a:solidFill>
                    <a:latin typeface="Marianne" panose="02000000000000000000" pitchFamily="50" charset="0"/>
                  </a:rPr>
                  <a:t>Continuum terre-zone aquatique</a:t>
                </a:r>
                <a:endParaRPr lang="en-US" sz="1600" b="1">
                  <a:solidFill>
                    <a:schemeClr val="tx1"/>
                  </a:solidFill>
                  <a:latin typeface="Marianne" panose="02000000000000000000" pitchFamily="50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D3790E-11E0-4C27-B529-34459E8CB9CF}"/>
                  </a:ext>
                </a:extLst>
              </p:cNvPr>
              <p:cNvSpPr/>
              <p:nvPr/>
            </p:nvSpPr>
            <p:spPr bwMode="auto">
              <a:xfrm>
                <a:off x="-1408008" y="2362514"/>
                <a:ext cx="1744889" cy="1014262"/>
              </a:xfrm>
              <a:prstGeom prst="rect">
                <a:avLst/>
              </a:prstGeom>
              <a:solidFill>
                <a:srgbClr val="FFFF9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400" b="1">
                    <a:solidFill>
                      <a:schemeClr val="tx1"/>
                    </a:solidFill>
                    <a:latin typeface="Marianne" panose="02000000000000000000" pitchFamily="50" charset="0"/>
                  </a:rPr>
                  <a:t>Axe 2</a:t>
                </a:r>
                <a:endParaRPr sz="1400">
                  <a:solidFill>
                    <a:schemeClr val="tx1"/>
                  </a:solidFill>
                  <a:latin typeface="Marianne" panose="02000000000000000000" pitchFamily="50" charset="0"/>
                </a:endParaRPr>
              </a:p>
              <a:p>
                <a:pPr algn="ctr">
                  <a:defRPr/>
                </a:pPr>
                <a:r>
                  <a:rPr lang="fr-FR" sz="1600" b="1">
                    <a:solidFill>
                      <a:schemeClr val="tx1"/>
                    </a:solidFill>
                    <a:latin typeface="Marianne" panose="02000000000000000000" pitchFamily="50" charset="0"/>
                  </a:rPr>
                  <a:t>Couplage des cycles biogéochimiques (C,N, P, H2O)</a:t>
                </a:r>
                <a:endParaRPr lang="en-US" sz="1600" b="1">
                  <a:solidFill>
                    <a:schemeClr val="tx1"/>
                  </a:solidFill>
                  <a:latin typeface="Marianne" panose="02000000000000000000" pitchFamily="50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18A6FA-8877-461C-8165-9D7035EC5DEC}"/>
                  </a:ext>
                </a:extLst>
              </p:cNvPr>
              <p:cNvSpPr/>
              <p:nvPr/>
            </p:nvSpPr>
            <p:spPr bwMode="auto">
              <a:xfrm>
                <a:off x="427694" y="1221730"/>
                <a:ext cx="1745724" cy="975334"/>
              </a:xfrm>
              <a:prstGeom prst="rect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400" b="1" dirty="0">
                    <a:solidFill>
                      <a:schemeClr val="tx1"/>
                    </a:solidFill>
                    <a:latin typeface="Marianne" panose="02000000000000000000" pitchFamily="50" charset="0"/>
                  </a:rPr>
                  <a:t>Axe 3</a:t>
                </a:r>
                <a:endParaRPr sz="1400" dirty="0">
                  <a:solidFill>
                    <a:schemeClr val="tx1"/>
                  </a:solidFill>
                  <a:latin typeface="Marianne" panose="02000000000000000000" pitchFamily="50" charset="0"/>
                </a:endParaRPr>
              </a:p>
              <a:p>
                <a:pPr algn="ctr">
                  <a:defRPr/>
                </a:pPr>
                <a:r>
                  <a:rPr lang="fr-FR" sz="1600" b="1" dirty="0">
                    <a:solidFill>
                      <a:schemeClr val="tx1"/>
                    </a:solidFill>
                    <a:latin typeface="Marianne" panose="02000000000000000000" pitchFamily="50" charset="0"/>
                  </a:rPr>
                  <a:t>Production et utilisation de la biomasse végétale </a:t>
                </a:r>
                <a:endParaRPr lang="en-US" sz="1600" b="1" dirty="0">
                  <a:solidFill>
                    <a:schemeClr val="tx1"/>
                  </a:solidFill>
                  <a:latin typeface="Marianne" panose="02000000000000000000" pitchFamily="50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672E75-6400-4D61-B7FA-3FFBF1825BFC}"/>
                  </a:ext>
                </a:extLst>
              </p:cNvPr>
              <p:cNvSpPr/>
              <p:nvPr/>
            </p:nvSpPr>
            <p:spPr bwMode="auto">
              <a:xfrm>
                <a:off x="427694" y="2363587"/>
                <a:ext cx="1807110" cy="1459586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400" b="1" dirty="0">
                    <a:solidFill>
                      <a:schemeClr val="tx1"/>
                    </a:solidFill>
                    <a:latin typeface="Marianne" panose="02000000000000000000" pitchFamily="50" charset="0"/>
                  </a:rPr>
                  <a:t>Axe 4</a:t>
                </a:r>
                <a:endParaRPr sz="1400" b="1" dirty="0">
                  <a:solidFill>
                    <a:schemeClr val="tx1"/>
                  </a:solidFill>
                  <a:latin typeface="Marianne" panose="02000000000000000000" pitchFamily="50" charset="0"/>
                </a:endParaRPr>
              </a:p>
              <a:p>
                <a:pPr algn="ctr">
                  <a:defRPr/>
                </a:pPr>
                <a:r>
                  <a:rPr lang="fr-FR" sz="1600" b="1" dirty="0">
                    <a:solidFill>
                      <a:schemeClr val="tx1"/>
                    </a:solidFill>
                    <a:latin typeface="Marianne" panose="02000000000000000000" pitchFamily="50" charset="0"/>
                  </a:rPr>
                  <a:t>Questions économiques et sociales, moteurs et impacts du changement</a:t>
                </a:r>
                <a:endParaRPr lang="en-US" sz="1600" b="1" dirty="0">
                  <a:solidFill>
                    <a:schemeClr val="tx1"/>
                  </a:solidFill>
                  <a:latin typeface="Marianne" panose="02000000000000000000" pitchFamily="50" charset="0"/>
                </a:endParaRPr>
              </a:p>
            </p:txBody>
          </p:sp>
          <p:sp>
            <p:nvSpPr>
              <p:cNvPr id="16" name="TextBox 41">
                <a:extLst>
                  <a:ext uri="{FF2B5EF4-FFF2-40B4-BE49-F238E27FC236}">
                    <a16:creationId xmlns:a16="http://schemas.microsoft.com/office/drawing/2014/main" id="{ABA7C26C-6A28-450E-9E87-BCB0D403D55E}"/>
                  </a:ext>
                </a:extLst>
              </p:cNvPr>
              <p:cNvSpPr txBox="1"/>
              <p:nvPr/>
            </p:nvSpPr>
            <p:spPr bwMode="auto">
              <a:xfrm>
                <a:off x="4817674" y="1221729"/>
                <a:ext cx="1962702" cy="2683303"/>
              </a:xfrm>
              <a:prstGeom prst="rect">
                <a:avLst/>
              </a:prstGeom>
              <a:solidFill>
                <a:srgbClr val="8D533E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ctr">
                  <a:defRPr sz="1000" b="1"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defRPr/>
                </a:pPr>
                <a:r>
                  <a:rPr lang="fr-FR" sz="1400">
                    <a:solidFill>
                      <a:schemeClr val="bg1"/>
                    </a:solidFill>
                    <a:latin typeface="Marianne" panose="02000000000000000000" pitchFamily="50" charset="0"/>
                  </a:rPr>
                  <a:t>PC3, PC4 &amp; PC5</a:t>
                </a:r>
                <a:endParaRPr sz="1400">
                  <a:solidFill>
                    <a:schemeClr val="bg1"/>
                  </a:solidFill>
                  <a:latin typeface="Marianne" panose="02000000000000000000" pitchFamily="50" charset="0"/>
                </a:endParaRPr>
              </a:p>
              <a:p>
                <a:pPr>
                  <a:defRPr/>
                </a:pPr>
                <a:endParaRPr lang="fr-FR" sz="1200">
                  <a:solidFill>
                    <a:schemeClr val="bg1"/>
                  </a:solidFill>
                  <a:latin typeface="Marianne" panose="02000000000000000000" pitchFamily="50" charset="0"/>
                </a:endParaRPr>
              </a:p>
              <a:p>
                <a:pPr>
                  <a:defRPr/>
                </a:pPr>
                <a:r>
                  <a:rPr lang="fr-FR" sz="1600">
                    <a:solidFill>
                      <a:schemeClr val="bg1"/>
                    </a:solidFill>
                    <a:latin typeface="Marianne" panose="02000000000000000000" pitchFamily="50" charset="0"/>
                  </a:rPr>
                  <a:t>Soutien aux équipements et infrastructures</a:t>
                </a:r>
                <a:endParaRPr sz="900">
                  <a:latin typeface="Marianne" panose="02000000000000000000" pitchFamily="50" charset="0"/>
                </a:endParaRPr>
              </a:p>
              <a:p>
                <a:pPr>
                  <a:defRPr/>
                </a:pPr>
                <a:r>
                  <a:rPr lang="fr-FR" sz="1600">
                    <a:solidFill>
                      <a:schemeClr val="bg1"/>
                    </a:solidFill>
                    <a:latin typeface="Marianne" panose="02000000000000000000" pitchFamily="50" charset="0"/>
                  </a:rPr>
                  <a:t>Tours a flux</a:t>
                </a:r>
                <a:endParaRPr sz="900">
                  <a:latin typeface="Marianne" panose="02000000000000000000" pitchFamily="50" charset="0"/>
                </a:endParaRPr>
              </a:p>
              <a:p>
                <a:pPr>
                  <a:defRPr/>
                </a:pPr>
                <a:r>
                  <a:rPr lang="fr-FR" sz="1600">
                    <a:solidFill>
                      <a:schemeClr val="bg1"/>
                    </a:solidFill>
                    <a:latin typeface="Marianne" panose="02000000000000000000" pitchFamily="50" charset="0"/>
                  </a:rPr>
                  <a:t>Systèmes de Culture</a:t>
                </a:r>
                <a:endParaRPr sz="900">
                  <a:latin typeface="Marianne" panose="02000000000000000000" pitchFamily="50" charset="0"/>
                </a:endParaRPr>
              </a:p>
              <a:p>
                <a:pPr>
                  <a:defRPr/>
                </a:pPr>
                <a:r>
                  <a:rPr lang="fr-FR" sz="1600">
                    <a:solidFill>
                      <a:schemeClr val="bg1"/>
                    </a:solidFill>
                    <a:latin typeface="Marianne" panose="02000000000000000000" pitchFamily="50" charset="0"/>
                  </a:rPr>
                  <a:t>Continuum terrestre-aquatique</a:t>
                </a:r>
                <a:endParaRPr sz="900">
                  <a:latin typeface="Marianne" panose="02000000000000000000" pitchFamily="50" charset="0"/>
                </a:endParaRPr>
              </a:p>
              <a:p>
                <a:pPr>
                  <a:defRPr/>
                </a:pPr>
                <a:r>
                  <a:rPr lang="fr-FR" sz="1600">
                    <a:solidFill>
                      <a:schemeClr val="bg1"/>
                    </a:solidFill>
                    <a:latin typeface="Marianne" panose="02000000000000000000" pitchFamily="50" charset="0"/>
                  </a:rPr>
                  <a:t>(métropole, outremer et pays du Sud)</a:t>
                </a:r>
                <a:endParaRPr lang="en-US" sz="1600">
                  <a:solidFill>
                    <a:schemeClr val="bg1"/>
                  </a:solidFill>
                  <a:latin typeface="Marianne" panose="02000000000000000000" pitchFamily="50" charset="0"/>
                </a:endParaRPr>
              </a:p>
            </p:txBody>
          </p:sp>
          <p:sp>
            <p:nvSpPr>
              <p:cNvPr id="17" name="Freeform 42">
                <a:extLst>
                  <a:ext uri="{FF2B5EF4-FFF2-40B4-BE49-F238E27FC236}">
                    <a16:creationId xmlns:a16="http://schemas.microsoft.com/office/drawing/2014/main" id="{54D626E9-FB19-4000-A016-D571E8F85729}"/>
                  </a:ext>
                </a:extLst>
              </p:cNvPr>
              <p:cNvSpPr/>
              <p:nvPr/>
            </p:nvSpPr>
            <p:spPr bwMode="auto">
              <a:xfrm>
                <a:off x="2768967" y="875923"/>
                <a:ext cx="2824231" cy="691616"/>
              </a:xfrm>
              <a:custGeom>
                <a:avLst/>
                <a:gdLst>
                  <a:gd name="connsiteX0" fmla="*/ 4415883 w 4415883"/>
                  <a:gd name="connsiteY0" fmla="*/ 1072409 h 1072409"/>
                  <a:gd name="connsiteX1" fmla="*/ 2393795 w 4415883"/>
                  <a:gd name="connsiteY1" fmla="*/ 1891 h 1072409"/>
                  <a:gd name="connsiteX2" fmla="*/ 0 w 4415883"/>
                  <a:gd name="connsiteY2" fmla="*/ 864252 h 107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5883" h="1072409" extrusionOk="0">
                    <a:moveTo>
                      <a:pt x="4415883" y="1072409"/>
                    </a:moveTo>
                    <a:cubicBezTo>
                      <a:pt x="3772829" y="554496"/>
                      <a:pt x="3129775" y="36584"/>
                      <a:pt x="2393795" y="1891"/>
                    </a:cubicBezTo>
                    <a:cubicBezTo>
                      <a:pt x="1657815" y="-32802"/>
                      <a:pt x="828907" y="415725"/>
                      <a:pt x="0" y="864252"/>
                    </a:cubicBezTo>
                  </a:path>
                </a:pathLst>
              </a:custGeom>
              <a:noFill/>
              <a:ln w="15875">
                <a:noFill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200">
                  <a:solidFill>
                    <a:prstClr val="white"/>
                  </a:solidFill>
                  <a:latin typeface="Marianne" panose="02000000000000000000" pitchFamily="50" charset="0"/>
                </a:endParaRPr>
              </a:p>
            </p:txBody>
          </p:sp>
          <p:sp>
            <p:nvSpPr>
              <p:cNvPr id="18" name="Freeform 43">
                <a:extLst>
                  <a:ext uri="{FF2B5EF4-FFF2-40B4-BE49-F238E27FC236}">
                    <a16:creationId xmlns:a16="http://schemas.microsoft.com/office/drawing/2014/main" id="{AB8FDBBB-8028-4482-AAE0-846F800B47A4}"/>
                  </a:ext>
                </a:extLst>
              </p:cNvPr>
              <p:cNvSpPr/>
              <p:nvPr/>
            </p:nvSpPr>
            <p:spPr bwMode="auto">
              <a:xfrm>
                <a:off x="4061933" y="1184800"/>
                <a:ext cx="1207892" cy="584102"/>
              </a:xfrm>
              <a:custGeom>
                <a:avLst/>
                <a:gdLst>
                  <a:gd name="connsiteX0" fmla="*/ 1888273 w 1888273"/>
                  <a:gd name="connsiteY0" fmla="*/ 206891 h 905701"/>
                  <a:gd name="connsiteX1" fmla="*/ 1263805 w 1888273"/>
                  <a:gd name="connsiteY1" fmla="*/ 43340 h 905701"/>
                  <a:gd name="connsiteX2" fmla="*/ 0 w 1888273"/>
                  <a:gd name="connsiteY2" fmla="*/ 905701 h 90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8273" h="905701" extrusionOk="0">
                    <a:moveTo>
                      <a:pt x="1888273" y="206891"/>
                    </a:moveTo>
                    <a:cubicBezTo>
                      <a:pt x="1733395" y="66881"/>
                      <a:pt x="1578517" y="-73128"/>
                      <a:pt x="1263805" y="43340"/>
                    </a:cubicBezTo>
                    <a:cubicBezTo>
                      <a:pt x="949093" y="159808"/>
                      <a:pt x="474546" y="532754"/>
                      <a:pt x="0" y="905701"/>
                    </a:cubicBezTo>
                  </a:path>
                </a:pathLst>
              </a:custGeom>
              <a:noFill/>
              <a:ln w="15875">
                <a:noFill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200">
                  <a:solidFill>
                    <a:prstClr val="white"/>
                  </a:solidFill>
                  <a:latin typeface="Marianne" panose="02000000000000000000" pitchFamily="50" charset="0"/>
                </a:endParaRPr>
              </a:p>
            </p:txBody>
          </p:sp>
        </p:grp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A1CDB469-B825-4909-AB89-AA4B4B1A4EC9}"/>
              </a:ext>
            </a:extLst>
          </p:cNvPr>
          <p:cNvSpPr txBox="1"/>
          <p:nvPr/>
        </p:nvSpPr>
        <p:spPr bwMode="auto">
          <a:xfrm>
            <a:off x="469407" y="1442415"/>
            <a:ext cx="4588582" cy="584775"/>
          </a:xfrm>
          <a:prstGeom prst="rect">
            <a:avLst/>
          </a:prstGeom>
          <a:solidFill>
            <a:srgbClr val="2B775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  <a:latin typeface="Marianne" panose="02000000000000000000" pitchFamily="50" charset="0"/>
              </a:rPr>
              <a:t>Appels à projets 2023-2024 : 4 axes</a:t>
            </a:r>
            <a:endParaRPr sz="1600" dirty="0">
              <a:solidFill>
                <a:schemeClr val="bg1"/>
              </a:solidFill>
              <a:latin typeface="Marianne" panose="02000000000000000000" pitchFamily="50" charset="0"/>
            </a:endParaRPr>
          </a:p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  <a:latin typeface="Marianne" panose="02000000000000000000" pitchFamily="50" charset="0"/>
              </a:rPr>
              <a:t>11 projets  </a:t>
            </a:r>
            <a:endParaRPr lang="en-GB" sz="16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6049592-A0FA-492C-B33C-781AE760A9E4}"/>
              </a:ext>
            </a:extLst>
          </p:cNvPr>
          <p:cNvSpPr txBox="1"/>
          <p:nvPr/>
        </p:nvSpPr>
        <p:spPr bwMode="auto">
          <a:xfrm>
            <a:off x="7716345" y="1515584"/>
            <a:ext cx="2605759" cy="338554"/>
          </a:xfrm>
          <a:prstGeom prst="rect">
            <a:avLst/>
          </a:prstGeom>
          <a:solidFill>
            <a:srgbClr val="8D533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 b="1">
                <a:solidFill>
                  <a:schemeClr val="bg1"/>
                </a:solidFill>
                <a:latin typeface="Marianne" panose="02000000000000000000" pitchFamily="50" charset="0"/>
              </a:rPr>
              <a:t>Cinq projets ciblés </a:t>
            </a:r>
            <a:endParaRPr lang="en-GB" sz="1600" b="1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5F0CA98-6EC0-4915-B06E-F4530C428EC8}"/>
              </a:ext>
            </a:extLst>
          </p:cNvPr>
          <p:cNvSpPr txBox="1"/>
          <p:nvPr/>
        </p:nvSpPr>
        <p:spPr bwMode="auto">
          <a:xfrm>
            <a:off x="7549418" y="5075209"/>
            <a:ext cx="1626796" cy="307777"/>
          </a:xfrm>
          <a:prstGeom prst="rect">
            <a:avLst/>
          </a:prstGeom>
          <a:solidFill>
            <a:srgbClr val="E18B76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>
                <a:latin typeface="Marianne" panose="02000000000000000000" pitchFamily="50" charset="0"/>
              </a:rPr>
              <a:t>Budget : 6.5 M€</a:t>
            </a:r>
            <a:endParaRPr lang="en-GB" sz="1400" b="1">
              <a:latin typeface="Marianne" panose="02000000000000000000" pitchFamily="50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356B5D-EBCF-4C0D-980F-40B19C2206D7}"/>
              </a:ext>
            </a:extLst>
          </p:cNvPr>
          <p:cNvSpPr txBox="1"/>
          <p:nvPr/>
        </p:nvSpPr>
        <p:spPr bwMode="auto">
          <a:xfrm>
            <a:off x="7630878" y="3353814"/>
            <a:ext cx="1626796" cy="307777"/>
          </a:xfrm>
          <a:prstGeom prst="rect">
            <a:avLst/>
          </a:prstGeom>
          <a:solidFill>
            <a:srgbClr val="E18B76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>
                <a:latin typeface="Marianne" panose="02000000000000000000" pitchFamily="50" charset="0"/>
              </a:rPr>
              <a:t>Budget : 7 M€</a:t>
            </a:r>
            <a:endParaRPr lang="en-GB" sz="1400" b="1" dirty="0">
              <a:latin typeface="Marianne" panose="02000000000000000000" pitchFamily="50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63A31F5-706A-4C5E-95F8-8ACC25F5092A}"/>
              </a:ext>
            </a:extLst>
          </p:cNvPr>
          <p:cNvSpPr txBox="1"/>
          <p:nvPr/>
        </p:nvSpPr>
        <p:spPr bwMode="auto">
          <a:xfrm>
            <a:off x="9950477" y="5088561"/>
            <a:ext cx="1626796" cy="307777"/>
          </a:xfrm>
          <a:prstGeom prst="rect">
            <a:avLst/>
          </a:prstGeom>
          <a:solidFill>
            <a:srgbClr val="E18B76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>
                <a:latin typeface="Marianne" panose="02000000000000000000" pitchFamily="50" charset="0"/>
              </a:rPr>
              <a:t>Budget : 6.3 M€</a:t>
            </a:r>
            <a:endParaRPr lang="en-GB" sz="1400" b="1">
              <a:latin typeface="Marianne" panose="02000000000000000000" pitchFamily="50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F8A9EF-4972-445A-B14E-BEDDA76BB773}"/>
              </a:ext>
            </a:extLst>
          </p:cNvPr>
          <p:cNvSpPr/>
          <p:nvPr/>
        </p:nvSpPr>
        <p:spPr bwMode="auto">
          <a:xfrm>
            <a:off x="928810" y="5642218"/>
            <a:ext cx="10468941" cy="558282"/>
          </a:xfrm>
          <a:prstGeom prst="rect">
            <a:avLst/>
          </a:prstGeom>
          <a:solidFill>
            <a:srgbClr val="00A95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 dirty="0">
                <a:latin typeface="Marianne" panose="02000000000000000000" pitchFamily="50" charset="0"/>
              </a:rPr>
              <a:t>Gouvernance : Direction, coordination et animation du programme </a:t>
            </a:r>
            <a:endParaRPr sz="1600" b="1" dirty="0">
              <a:latin typeface="Marianne" panose="02000000000000000000" pitchFamily="50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AB4EEAA-099C-49BC-BCE0-7B18E9A45453}"/>
              </a:ext>
            </a:extLst>
          </p:cNvPr>
          <p:cNvSpPr txBox="1"/>
          <p:nvPr/>
        </p:nvSpPr>
        <p:spPr bwMode="auto">
          <a:xfrm>
            <a:off x="9992202" y="5978433"/>
            <a:ext cx="1626796" cy="307777"/>
          </a:xfrm>
          <a:prstGeom prst="rect">
            <a:avLst/>
          </a:prstGeom>
          <a:solidFill>
            <a:srgbClr val="E18B76"/>
          </a:solidFill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>
                <a:latin typeface="Marianne" panose="02000000000000000000" pitchFamily="50" charset="0"/>
              </a:rPr>
              <a:t>Budget : 5.2 M€</a:t>
            </a:r>
            <a:endParaRPr lang="en-GB" sz="1400" b="1" dirty="0">
              <a:latin typeface="Marianne" panose="02000000000000000000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C5D0A8-5D1E-4721-892B-9E81802A03EF}"/>
              </a:ext>
            </a:extLst>
          </p:cNvPr>
          <p:cNvSpPr/>
          <p:nvPr/>
        </p:nvSpPr>
        <p:spPr bwMode="auto">
          <a:xfrm>
            <a:off x="145054" y="1256636"/>
            <a:ext cx="5282098" cy="4207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>
              <a:latin typeface="Marianne" panose="02000000000000000000" pitchFamily="5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70E8CD-B6D4-4B8F-96A4-B736444D6079}"/>
              </a:ext>
            </a:extLst>
          </p:cNvPr>
          <p:cNvSpPr/>
          <p:nvPr/>
        </p:nvSpPr>
        <p:spPr bwMode="auto">
          <a:xfrm>
            <a:off x="5654907" y="1273526"/>
            <a:ext cx="6088875" cy="4227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>
              <a:latin typeface="Marianne" panose="02000000000000000000" pitchFamily="50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3C7534B-B938-411F-9BCB-BA397EA0EB70}"/>
              </a:ext>
            </a:extLst>
          </p:cNvPr>
          <p:cNvSpPr txBox="1"/>
          <p:nvPr/>
        </p:nvSpPr>
        <p:spPr bwMode="auto">
          <a:xfrm>
            <a:off x="3955086" y="1766137"/>
            <a:ext cx="1626796" cy="307777"/>
          </a:xfrm>
          <a:prstGeom prst="rect">
            <a:avLst/>
          </a:prstGeom>
          <a:solidFill>
            <a:srgbClr val="E18B76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>
                <a:latin typeface="Marianne" panose="02000000000000000000" pitchFamily="50" charset="0"/>
              </a:rPr>
              <a:t>Budget : 15 M€</a:t>
            </a:r>
            <a:endParaRPr lang="en-GB" sz="1400" b="1">
              <a:latin typeface="Marianne" panose="02000000000000000000" pitchFamily="50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6177641B-924B-4E0F-80EA-58272BCB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3652" y="4891946"/>
            <a:ext cx="762150" cy="76215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01ED570-E7B7-4F3A-B4E1-F7BA5F3A3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085935" y="1087288"/>
            <a:ext cx="856592" cy="856592"/>
          </a:xfrm>
          <a:prstGeom prst="rect">
            <a:avLst/>
          </a:prstGeom>
        </p:spPr>
      </p:pic>
      <p:sp>
        <p:nvSpPr>
          <p:cNvPr id="31" name="Étoile à 5 branches 30"/>
          <p:cNvSpPr/>
          <p:nvPr/>
        </p:nvSpPr>
        <p:spPr>
          <a:xfrm>
            <a:off x="2891945" y="3604922"/>
            <a:ext cx="460853" cy="3990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32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11148848" cy="1325563"/>
          </a:xfrm>
        </p:spPr>
        <p:txBody>
          <a:bodyPr>
            <a:normAutofit/>
          </a:bodyPr>
          <a:lstStyle/>
          <a:p>
            <a:r>
              <a:rPr lang="fr-FR" sz="4000" dirty="0" smtClean="0"/>
              <a:t>Axe 4 (objectif 4) : Aspects socio-économiques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9697" y="2256546"/>
            <a:ext cx="11782096" cy="3334954"/>
          </a:xfrm>
        </p:spPr>
        <p:txBody>
          <a:bodyPr/>
          <a:lstStyle/>
          <a:p>
            <a:pPr marL="0" indent="0">
              <a:buNone/>
            </a:pPr>
            <a:r>
              <a:rPr lang="fr-FR" sz="2600" dirty="0" smtClean="0">
                <a:latin typeface="Marianne" panose="02000000000000000000" pitchFamily="50" charset="0"/>
              </a:rPr>
              <a:t>CLIM-FAS : Potentiel </a:t>
            </a:r>
            <a:r>
              <a:rPr lang="fr-FR" sz="2600" dirty="0">
                <a:latin typeface="Marianne" panose="02000000000000000000" pitchFamily="50" charset="0"/>
              </a:rPr>
              <a:t>d’atténuation de l’agriculture français aux changements climatiques en lien avec </a:t>
            </a:r>
            <a:r>
              <a:rPr lang="fr-FR" sz="2600" dirty="0" smtClean="0">
                <a:latin typeface="Marianne" panose="02000000000000000000" pitchFamily="50" charset="0"/>
              </a:rPr>
              <a:t>les politiques publiques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C00000"/>
                </a:solidFill>
                <a:latin typeface="Marianne" panose="02000000000000000000" pitchFamily="50" charset="0"/>
              </a:rPr>
              <a:t>Entrée par l’offre agricole (mais demande alimentaire et échanges)</a:t>
            </a:r>
          </a:p>
          <a:p>
            <a:pPr marL="0" indent="0">
              <a:buNone/>
            </a:pPr>
            <a:endParaRPr lang="fr-FR" sz="26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600" b="1" u="sng" dirty="0" smtClean="0">
                <a:solidFill>
                  <a:schemeClr val="accent2">
                    <a:lumMod val="50000"/>
                  </a:schemeClr>
                </a:solidFill>
              </a:rPr>
              <a:t>PREFALIM : </a:t>
            </a:r>
            <a:r>
              <a:rPr lang="fr-FR" sz="2600" u="sng" dirty="0" smtClean="0">
                <a:solidFill>
                  <a:schemeClr val="accent2">
                    <a:lumMod val="50000"/>
                  </a:schemeClr>
                </a:solidFill>
              </a:rPr>
              <a:t>Changement </a:t>
            </a:r>
            <a:r>
              <a:rPr lang="fr-FR" sz="2600" u="sng" dirty="0">
                <a:solidFill>
                  <a:schemeClr val="accent2">
                    <a:lumMod val="50000"/>
                  </a:schemeClr>
                </a:solidFill>
              </a:rPr>
              <a:t>des comportements et des préférences alimentaires pour réduire les emissions de GES et augmenter les stocks de </a:t>
            </a:r>
            <a:r>
              <a:rPr lang="fr-FR" sz="2600" u="sng" dirty="0" smtClean="0">
                <a:solidFill>
                  <a:schemeClr val="accent2">
                    <a:lumMod val="50000"/>
                  </a:schemeClr>
                </a:solidFill>
              </a:rPr>
              <a:t>carbone </a:t>
            </a:r>
            <a:r>
              <a:rPr lang="fr-FR" sz="2600" u="sng" dirty="0">
                <a:solidFill>
                  <a:schemeClr val="accent2">
                    <a:lumMod val="50000"/>
                  </a:schemeClr>
                </a:solidFill>
              </a:rPr>
              <a:t>du sol</a:t>
            </a:r>
          </a:p>
          <a:p>
            <a:pPr marL="0" indent="0">
              <a:buNone/>
            </a:pPr>
            <a:r>
              <a:rPr lang="fr-FR" sz="2600" b="1" u="sng" dirty="0" smtClean="0">
                <a:solidFill>
                  <a:srgbClr val="C00000"/>
                </a:solidFill>
              </a:rPr>
              <a:t>Entrée par la demande alimentaire (mais offre alimentaire et échanges) </a:t>
            </a:r>
            <a:endParaRPr lang="fr-FR" sz="2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1C163-F2A0-2571-F43B-2D614B66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Liens </a:t>
            </a:r>
            <a:r>
              <a:rPr lang="fr-FR" dirty="0"/>
              <a:t>avec le PEPR </a:t>
            </a:r>
            <a:r>
              <a:rPr lang="fr-FR" dirty="0" smtClean="0"/>
              <a:t>SAMS : </a:t>
            </a:r>
            <a:r>
              <a:rPr lang="fr-FR" b="1" dirty="0" smtClean="0"/>
              <a:t>PREFALIM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36EFE0-EAC1-2872-9C0F-1F8330E47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759" y="1854200"/>
            <a:ext cx="11782096" cy="39459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Systèmes alimentaires [Q2: travail sur systèmes alimentaires]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 smtClean="0">
              <a:solidFill>
                <a:schemeClr val="accent6">
                  <a:lumMod val="50000"/>
                </a:schemeClr>
              </a:solidFill>
              <a:latin typeface="Marianne" panose="02000000000000000000" pitchFamily="50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Research and public policy support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Environmental, market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and welfare impacts of demand-side policies for carbon-neutral food systems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?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Evaluation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of public policies &amp;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recommendations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Approche système : demande alimentaire, mais aussi offre alimentaire et échanges (M et X)</a:t>
            </a:r>
          </a:p>
          <a:p>
            <a:pPr marL="0" indent="0">
              <a:lnSpc>
                <a:spcPct val="120000"/>
              </a:lnSpc>
              <a:buNone/>
            </a:pP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Politiques publiques de demande (prix, qualités, préférences)   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0005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987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1C163-F2A0-2571-F43B-2D614B66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1022724" cy="1325563"/>
          </a:xfrm>
        </p:spPr>
        <p:txBody>
          <a:bodyPr>
            <a:normAutofit/>
          </a:bodyPr>
          <a:lstStyle/>
          <a:p>
            <a:r>
              <a:rPr lang="fr-FR" sz="4200" dirty="0" smtClean="0"/>
              <a:t>Liens </a:t>
            </a:r>
            <a:r>
              <a:rPr lang="fr-FR" sz="4200" dirty="0"/>
              <a:t>avec le PEPR </a:t>
            </a:r>
            <a:r>
              <a:rPr lang="fr-FR" sz="4200" dirty="0" smtClean="0"/>
              <a:t>SAMS (ess. PREFALIM)</a:t>
            </a:r>
            <a:endParaRPr lang="fr-FR" sz="42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36EFE0-EAC1-2872-9C0F-1F8330E47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759" y="1854200"/>
            <a:ext cx="11782096" cy="394597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Q2 :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Systèmes alimentaires : oui (comportements, préférences, politiques publiques)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Q3 :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Données sur l ’alimentation : oui (génération, utilisation) ; via des cohortes humaines / animales : non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Q4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: Réseaux européens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Collaborations internationales des chercheurs des projets CLIM-FAS et PREFALIM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Mobilité entrante et sortante du PEPR FairCarboN : </a:t>
            </a:r>
            <a:r>
              <a:rPr lang="fr-FR" u="sng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soutien commun des deux PEPR ?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 </a:t>
            </a:r>
          </a:p>
          <a:p>
            <a:pPr marL="0" lvl="0" indent="0">
              <a:buNone/>
            </a:pPr>
            <a:r>
              <a:rPr lang="fr-FR" sz="2400" i="1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Post doc commun PREFALIM – DYNAPOL-EP : Alexandra Hondermarck, octobre 2025 – avril 2027, dynamique des goûts et des pratiques alimentaires à l’aune des préoccupations environnementales</a:t>
            </a:r>
            <a:endParaRPr lang="fr-FR" sz="2400" b="1" i="1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accent6">
                  <a:lumMod val="50000"/>
                </a:schemeClr>
              </a:solidFill>
              <a:latin typeface="Marianne" panose="02000000000000000000" pitchFamily="50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1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1C163-F2A0-2571-F43B-2D614B66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Liens </a:t>
            </a:r>
            <a:r>
              <a:rPr lang="fr-FR" dirty="0"/>
              <a:t>avec le PEPR </a:t>
            </a:r>
            <a:r>
              <a:rPr lang="fr-FR" dirty="0" smtClean="0"/>
              <a:t>SAMS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36EFE0-EAC1-2872-9C0F-1F8330E47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759" y="1854200"/>
            <a:ext cx="11782096" cy="442047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Q5 :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Gestion des données : oui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Q6 :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Besoin d’experts : oui sur comportements alimentaires, préférences alimentaires, politiques publiques alimentaires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Journées Economie du Carbone du PEPR FairCarboN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i="1" dirty="0"/>
              <a:t>Septembre </a:t>
            </a:r>
            <a:r>
              <a:rPr lang="fr-FR" i="1" dirty="0" smtClean="0"/>
              <a:t>2024, campus APS, </a:t>
            </a:r>
            <a:r>
              <a:rPr lang="fr-FR" dirty="0" smtClean="0"/>
              <a:t>systèmes </a:t>
            </a:r>
            <a:r>
              <a:rPr lang="fr-FR" dirty="0"/>
              <a:t>agricoles et alimentaires d'un point de vue des enjeux, solutions et politiques publiques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Septembre </a:t>
            </a:r>
            <a:r>
              <a:rPr lang="en-US" i="1" dirty="0" smtClean="0"/>
              <a:t>2025, </a:t>
            </a:r>
            <a:r>
              <a:rPr lang="fr-FR" i="1" dirty="0" smtClean="0"/>
              <a:t>campus Institut </a:t>
            </a:r>
            <a:r>
              <a:rPr lang="fr-FR" i="1" dirty="0"/>
              <a:t>Agro </a:t>
            </a:r>
            <a:r>
              <a:rPr lang="fr-FR" i="1" dirty="0" smtClean="0"/>
              <a:t>Rennes-Angers, </a:t>
            </a:r>
            <a:r>
              <a:rPr lang="fr-FR" dirty="0" smtClean="0"/>
              <a:t>évolution </a:t>
            </a:r>
            <a:r>
              <a:rPr lang="fr-FR" dirty="0"/>
              <a:t>des comportements alimentaire et 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i="1" dirty="0" smtClean="0"/>
              <a:t>2027, réflexion en cours, journées européennes (EAAE, EAEE), </a:t>
            </a:r>
            <a:r>
              <a:rPr lang="fr-FR" i="1" u="sng" dirty="0" smtClean="0"/>
              <a:t>projet commun des deux PEPR ?</a:t>
            </a:r>
            <a:r>
              <a:rPr lang="fr-FR" i="1" dirty="0" smtClean="0"/>
              <a:t>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Vidéos Prof VerC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i="1" dirty="0" smtClean="0"/>
              <a:t>Dont vidéos « aspects économiques » en cours de montage : prix du carbone, mécanismes d’ajustement carbone aux frontières 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i="1" u="sng" dirty="0" smtClean="0"/>
              <a:t>Vidéos communes sur aspects « systèmes alimentaires » 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1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47CEB6-2071-4A89-850F-4BB772A9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Restons en contact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F70397-7ECE-4073-89AE-D735F857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83981"/>
            <a:ext cx="10515600" cy="3687622"/>
          </a:xfrm>
        </p:spPr>
        <p:txBody>
          <a:bodyPr>
            <a:normAutofit/>
          </a:bodyPr>
          <a:lstStyle/>
          <a:p>
            <a:r>
              <a:rPr lang="fr-FR" sz="2200" dirty="0"/>
              <a:t>Venez découvrir le </a:t>
            </a:r>
            <a:r>
              <a:rPr lang="fr-FR" sz="2200" b="1" dirty="0"/>
              <a:t>site internet </a:t>
            </a:r>
            <a:r>
              <a:rPr lang="fr-FR" sz="2200" dirty="0">
                <a:hlinkClick r:id="rId2"/>
              </a:rPr>
              <a:t>https://www.pepr-faircarbon.fr/</a:t>
            </a:r>
            <a:endParaRPr lang="fr-FR" sz="2200" dirty="0"/>
          </a:p>
          <a:p>
            <a:r>
              <a:rPr lang="fr-FR" sz="2200" dirty="0"/>
              <a:t>Inscrivez-vous à la </a:t>
            </a:r>
            <a:r>
              <a:rPr lang="fr-FR" sz="2200" b="1" dirty="0"/>
              <a:t>newsletter</a:t>
            </a:r>
            <a:r>
              <a:rPr lang="fr-FR" sz="2200" dirty="0"/>
              <a:t> : lien d’inscription sur la page d’accueil de notre site</a:t>
            </a:r>
          </a:p>
          <a:p>
            <a:r>
              <a:rPr lang="fr-FR" sz="2200" dirty="0"/>
              <a:t>Une idées de </a:t>
            </a:r>
            <a:r>
              <a:rPr lang="fr-FR" sz="2200" b="1" dirty="0"/>
              <a:t>workshop</a:t>
            </a:r>
            <a:r>
              <a:rPr lang="fr-FR" sz="2200" dirty="0"/>
              <a:t> ? Un projet de </a:t>
            </a:r>
            <a:r>
              <a:rPr lang="fr-FR" sz="2200" b="1" dirty="0"/>
              <a:t>mobilité internationale</a:t>
            </a:r>
            <a:r>
              <a:rPr lang="fr-FR" sz="2200" dirty="0"/>
              <a:t> ? Des formulaires sont à votre disposition sur le site</a:t>
            </a:r>
          </a:p>
          <a:p>
            <a:r>
              <a:rPr lang="fr-FR" sz="2200" dirty="0"/>
              <a:t>Pour toute question : </a:t>
            </a:r>
            <a:r>
              <a:rPr lang="fr-FR" sz="2200" dirty="0">
                <a:hlinkClick r:id="rId3"/>
              </a:rPr>
              <a:t>perrine.franquet@pepr-faircarbon.fr</a:t>
            </a:r>
            <a:endParaRPr lang="fr-FR" sz="2200" dirty="0"/>
          </a:p>
          <a:p>
            <a:endParaRPr lang="fr-FR" sz="2200" dirty="0"/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E18B76"/>
                </a:solidFill>
              </a:rPr>
              <a:t>Dans </a:t>
            </a:r>
            <a:r>
              <a:rPr lang="fr-FR" sz="2400" b="1" dirty="0">
                <a:solidFill>
                  <a:srgbClr val="E18B76"/>
                </a:solidFill>
              </a:rPr>
              <a:t>l’immédiat, le programme FairCarboN </a:t>
            </a:r>
            <a:r>
              <a:rPr lang="fr-FR" sz="2400" b="1" dirty="0" smtClean="0">
                <a:solidFill>
                  <a:srgbClr val="E18B76"/>
                </a:solidFill>
              </a:rPr>
              <a:t>souhaite un plein succ</a:t>
            </a:r>
            <a:r>
              <a:rPr lang="fr-FR" sz="2400" b="1" dirty="0" smtClean="0">
                <a:solidFill>
                  <a:srgbClr val="E18B76"/>
                </a:solidFill>
              </a:rPr>
              <a:t>ès au PEPR SAMS</a:t>
            </a:r>
            <a:r>
              <a:rPr lang="fr-FR" sz="3200" b="1" dirty="0" smtClean="0">
                <a:solidFill>
                  <a:srgbClr val="E18B76"/>
                </a:solidFill>
              </a:rPr>
              <a:t> </a:t>
            </a:r>
            <a:endParaRPr lang="fr-FR" sz="3200" b="1" dirty="0">
              <a:solidFill>
                <a:srgbClr val="E18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5468</TotalTime>
  <Words>575</Words>
  <Application>Microsoft Office PowerPoint</Application>
  <DocSecurity>0</DocSecurity>
  <PresentationFormat>Grand écran</PresentationFormat>
  <Paragraphs>71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Avenir Next LT Pro</vt:lpstr>
      <vt:lpstr>Calibri</vt:lpstr>
      <vt:lpstr>Calibri Light</vt:lpstr>
      <vt:lpstr>Marianne</vt:lpstr>
      <vt:lpstr>Wingdings</vt:lpstr>
      <vt:lpstr>Conception personnalisée</vt:lpstr>
      <vt:lpstr>Présentation PowerPoint</vt:lpstr>
      <vt:lpstr>Structure et financement de FairCarboN</vt:lpstr>
      <vt:lpstr>Axe 4 (objectif 4) : Aspects socio-économiques</vt:lpstr>
      <vt:lpstr>Liens avec le PEPR SAMS : PREFALIM</vt:lpstr>
      <vt:lpstr>Liens avec le PEPR SAMS (ess. PREFALIM)</vt:lpstr>
      <vt:lpstr>Liens avec le PEPR SAMS </vt:lpstr>
      <vt:lpstr>Restons en contact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Romain Bergin</dc:creator>
  <cp:keywords/>
  <dc:description/>
  <cp:lastModifiedBy>Herve Guyomard</cp:lastModifiedBy>
  <cp:revision>230</cp:revision>
  <dcterms:created xsi:type="dcterms:W3CDTF">2023-08-30T09:55:32Z</dcterms:created>
  <dcterms:modified xsi:type="dcterms:W3CDTF">2026-03-29T16:24:31Z</dcterms:modified>
  <cp:category/>
  <dc:identifier/>
  <cp:contentStatus/>
  <dc:language/>
  <cp:version/>
</cp:coreProperties>
</file>