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5" r:id="rId4"/>
    <p:sldId id="268" r:id="rId5"/>
    <p:sldId id="259" r:id="rId6"/>
    <p:sldId id="270" r:id="rId7"/>
    <p:sldId id="273" r:id="rId8"/>
    <p:sldId id="274" r:id="rId9"/>
    <p:sldId id="275" r:id="rId10"/>
    <p:sldId id="261" r:id="rId11"/>
    <p:sldId id="262" r:id="rId12"/>
    <p:sldId id="263" r:id="rId13"/>
    <p:sldId id="264" r:id="rId14"/>
    <p:sldId id="271" r:id="rId15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8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5355F0-1B71-42AF-B203-FFEC23C48178}" type="datetimeFigureOut">
              <a:rPr lang="fr-FR"/>
              <a:t>04/11/2025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300413"/>
            <a:ext cx="97536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6951E0-FA33-4634-9CC4-0C280ED54204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8CAD27-CA5E-68A2-4D4B-2B810A7BCCD0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8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529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576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55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D8B04A-D320-4253-E6C5-C84F59C2A8AE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D8B04A-D320-4253-E6C5-C84F59C2A8AE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92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8D8B04A-D320-4253-E6C5-C84F59C2A8AE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69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70155F-DF9F-2EC4-746F-D7084F7ECAE0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70155F-DF9F-2EC4-746F-D7084F7ECAE0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66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09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717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971DE5-EB90-08CC-9AA4-036033AA2138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76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19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3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4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5947" y="71220"/>
            <a:ext cx="1190616" cy="1078719"/>
          </a:xfrm>
          <a:prstGeom prst="rect">
            <a:avLst/>
          </a:prstGeom>
        </p:spPr>
      </p:pic>
      <p:sp>
        <p:nvSpPr>
          <p:cNvPr id="30" name="Titre 1"/>
          <p:cNvSpPr>
            <a:spLocks noGrp="1"/>
          </p:cNvSpPr>
          <p:nvPr>
            <p:ph type="ctrTitle"/>
          </p:nvPr>
        </p:nvSpPr>
        <p:spPr bwMode="auto">
          <a:xfrm>
            <a:off x="3124200" y="2627426"/>
            <a:ext cx="9144000" cy="1563176"/>
          </a:xfrm>
        </p:spPr>
        <p:txBody>
          <a:bodyPr anchor="b"/>
          <a:lstStyle>
            <a:lvl1pPr algn="l">
              <a:defRPr sz="60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3167431" y="4043282"/>
            <a:ext cx="9144000" cy="1087949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8D53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241487" y="-27116"/>
            <a:ext cx="2230327" cy="123558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10441029" y="5431536"/>
            <a:ext cx="1298648" cy="341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353760" y="5179879"/>
            <a:ext cx="852494" cy="8408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1023823" y="1177467"/>
            <a:ext cx="3586278" cy="4957997"/>
          </a:xfrm>
          <a:prstGeom prst="rect">
            <a:avLst/>
          </a:prstGeom>
          <a:blipFill>
            <a:blip r:embed="rId7">
              <a:alphaModFix amt="54000"/>
            </a:blip>
            <a:srcRect l="34588" t="23442" r="33964" b="33581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titre</a:t>
            </a:r>
            <a:endParaRPr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" hasCustomPrompt="1"/>
          </p:nvPr>
        </p:nvSpPr>
        <p:spPr bwMode="auto">
          <a:xfrm>
            <a:off x="685800" y="1825625"/>
            <a:ext cx="10515600" cy="394597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 texte </a:t>
            </a:r>
            <a:endParaRPr/>
          </a:p>
          <a:p>
            <a:pPr lvl="1">
              <a:defRPr/>
            </a:pPr>
            <a:r>
              <a:rPr lang="fr-FR"/>
              <a:t>Modifier le texte</a:t>
            </a:r>
            <a:endParaRPr/>
          </a:p>
          <a:p>
            <a:pPr lvl="2">
              <a:defRPr/>
            </a:pPr>
            <a:r>
              <a:rPr lang="fr-FR"/>
              <a:t>Modifier le texte</a:t>
            </a:r>
            <a:endParaRPr/>
          </a:p>
          <a:p>
            <a:pPr lvl="3">
              <a:defRPr/>
            </a:pPr>
            <a:r>
              <a:rPr lang="fr-FR"/>
              <a:t>Modifier le texte</a:t>
            </a:r>
            <a:endParaRPr/>
          </a:p>
          <a:p>
            <a:pPr lvl="4">
              <a:defRPr/>
            </a:pPr>
            <a:r>
              <a:rPr lang="fr-FR"/>
              <a:t>Modifier le texte</a:t>
            </a:r>
            <a:endParaRPr/>
          </a:p>
        </p:txBody>
      </p:sp>
      <p:sp>
        <p:nvSpPr>
          <p:cNvPr id="21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5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6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-191722" y="-202769"/>
            <a:ext cx="1617776" cy="2236562"/>
          </a:xfrm>
          <a:prstGeom prst="rect">
            <a:avLst/>
          </a:prstGeom>
          <a:blipFill>
            <a:blip r:embed="rId3">
              <a:alphaModFix amt="54000"/>
            </a:blip>
            <a:srcRect l="34588" t="23442" r="33964" b="33581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2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6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7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9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18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2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3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6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8D533E"/>
                </a:solidFill>
                <a:latin typeface="Marianne"/>
              </a:defRPr>
            </a:lvl1pPr>
            <a:lvl2pPr>
              <a:defRPr sz="2800">
                <a:solidFill>
                  <a:srgbClr val="8D533E"/>
                </a:solidFill>
                <a:latin typeface="Marianne"/>
              </a:defRPr>
            </a:lvl2pPr>
            <a:lvl3pPr>
              <a:defRPr sz="2400">
                <a:solidFill>
                  <a:srgbClr val="8D533E"/>
                </a:solidFill>
                <a:latin typeface="Marianne"/>
              </a:defRPr>
            </a:lvl3pPr>
            <a:lvl4pPr>
              <a:defRPr sz="2000">
                <a:solidFill>
                  <a:srgbClr val="8D533E"/>
                </a:solidFill>
                <a:latin typeface="Marianne"/>
              </a:defRPr>
            </a:lvl4pPr>
            <a:lvl5pPr>
              <a:defRPr sz="2000">
                <a:solidFill>
                  <a:srgbClr val="8D533E"/>
                </a:solidFill>
                <a:latin typeface="Mariann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0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4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5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8D533E"/>
                </a:solidFill>
                <a:latin typeface="Marianne"/>
              </a:defRPr>
            </a:lvl1pPr>
            <a:lvl2pPr>
              <a:defRPr sz="2800">
                <a:solidFill>
                  <a:srgbClr val="8D533E"/>
                </a:solidFill>
                <a:latin typeface="Marianne"/>
              </a:defRPr>
            </a:lvl2pPr>
            <a:lvl3pPr>
              <a:defRPr sz="2400">
                <a:solidFill>
                  <a:srgbClr val="8D533E"/>
                </a:solidFill>
                <a:latin typeface="Marianne"/>
              </a:defRPr>
            </a:lvl3pPr>
            <a:lvl4pPr>
              <a:defRPr sz="2000">
                <a:solidFill>
                  <a:srgbClr val="8D533E"/>
                </a:solidFill>
                <a:latin typeface="Marianne"/>
              </a:defRPr>
            </a:lvl4pPr>
            <a:lvl5pPr>
              <a:defRPr sz="2000">
                <a:solidFill>
                  <a:srgbClr val="8D533E"/>
                </a:solidFill>
                <a:latin typeface="Mariann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0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D533E"/>
                </a:solidFill>
                <a:latin typeface="Marianne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3" name="Espace réservé de la date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" y="6193997"/>
            <a:ext cx="12192000" cy="672686"/>
          </a:xfrm>
          <a:prstGeom prst="rect">
            <a:avLst/>
          </a:prstGeom>
        </p:spPr>
      </p:pic>
      <p:sp>
        <p:nvSpPr>
          <p:cNvPr id="27" name="Espace réservé de la date 3"/>
          <p:cNvSpPr txBox="1"/>
          <p:nvPr userDrawn="1"/>
        </p:nvSpPr>
        <p:spPr bwMode="auto">
          <a:xfrm>
            <a:off x="11315726" y="6267795"/>
            <a:ext cx="995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latin typeface="Avenir Next LT Pro"/>
              </a:rPr>
              <a:t>04/11/2025</a:t>
            </a:r>
          </a:p>
        </p:txBody>
      </p:sp>
      <p:sp>
        <p:nvSpPr>
          <p:cNvPr id="28" name="Espace réservé du numéro de diapositive 5"/>
          <p:cNvSpPr txBox="1"/>
          <p:nvPr userDrawn="1"/>
        </p:nvSpPr>
        <p:spPr bwMode="auto">
          <a:xfrm>
            <a:off x="11654444" y="6514908"/>
            <a:ext cx="537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CE475AB-C4A4-48CC-8926-0A9545CD9C85}" type="slidenum">
              <a:rPr lang="fr-FR">
                <a:latin typeface="Avenir Next LT Pro"/>
              </a:rPr>
              <a:t>‹N°›</a:t>
            </a:fld>
            <a:endParaRPr lang="fr-FR">
              <a:latin typeface="Avenir Next LT Pro"/>
            </a:endParaRP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358291" y="0"/>
            <a:ext cx="1833709" cy="10158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35301" y="6114708"/>
            <a:ext cx="1500491" cy="83126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-397438" y="5939411"/>
            <a:ext cx="1285417" cy="128541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B9C244-324F-44CF-9798-6908D4456871}" type="datetimeFigureOut">
              <a:rPr lang="fr-FR"/>
              <a:t>04/11/2025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5E1D2-791A-4418-8972-00A12B1E9595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3173466" y="2857821"/>
            <a:ext cx="9144000" cy="1563175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>
              <a:defRPr/>
            </a:pPr>
            <a:r>
              <a:rPr lang="fr-FR" sz="3600" dirty="0" err="1"/>
              <a:t>CarboNium</a:t>
            </a:r>
            <a:r>
              <a:rPr lang="fr-FR" sz="3600" dirty="0"/>
              <a:t> </a:t>
            </a:r>
            <a:br>
              <a:rPr lang="fr-FR" sz="3600" dirty="0">
                <a:solidFill>
                  <a:schemeClr val="accent6"/>
                </a:solidFill>
              </a:rPr>
            </a:br>
            <a: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Carbon </a:t>
            </a:r>
            <a:r>
              <a:rPr lang="fr-FR" sz="2400" b="0" i="0" u="none" dirty="0" err="1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dynamics</a:t>
            </a:r>
            <a: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 in the </a:t>
            </a:r>
            <a:r>
              <a:rPr lang="fr-FR" sz="2400" dirty="0" err="1">
                <a:solidFill>
                  <a:schemeClr val="accent6"/>
                </a:solidFill>
                <a:ea typeface="Marianne"/>
                <a:cs typeface="Marianne"/>
              </a:rPr>
              <a:t>T</a:t>
            </a:r>
            <a:r>
              <a:rPr lang="fr-FR" sz="2400" b="0" i="0" u="none" dirty="0" err="1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errestrial</a:t>
            </a:r>
            <a: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 </a:t>
            </a:r>
            <a:r>
              <a:rPr lang="fr-FR" sz="2400" dirty="0">
                <a:solidFill>
                  <a:schemeClr val="accent6"/>
                </a:solidFill>
                <a:ea typeface="Marianne"/>
                <a:cs typeface="Marianne"/>
              </a:rPr>
              <a:t>to </a:t>
            </a:r>
            <a:r>
              <a:rPr lang="fr-FR" sz="2400" dirty="0" err="1">
                <a:solidFill>
                  <a:schemeClr val="accent6"/>
                </a:solidFill>
                <a:ea typeface="Marianne"/>
                <a:cs typeface="Marianne"/>
              </a:rPr>
              <a:t>A</a:t>
            </a:r>
            <a:r>
              <a:rPr lang="fr-FR" sz="2400" b="0" i="0" u="none" dirty="0" err="1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quatic</a:t>
            </a:r>
            <a: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 continuum</a:t>
            </a:r>
            <a:r>
              <a:rPr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 :</a:t>
            </a:r>
            <a:b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</a:br>
            <a:r>
              <a:rPr lang="fr-FR" sz="2400" b="0" i="0" u="none" dirty="0">
                <a:solidFill>
                  <a:schemeClr val="accent6"/>
                </a:solidFill>
                <a:latin typeface="Marianne"/>
                <a:ea typeface="Marianne"/>
                <a:cs typeface="Marianne"/>
              </a:rPr>
              <a:t>Support to French national infrastructures</a:t>
            </a:r>
            <a:endParaRPr sz="2800" dirty="0">
              <a:solidFill>
                <a:schemeClr val="accent6"/>
              </a:solidFill>
              <a:latin typeface="Marianne"/>
              <a:cs typeface="Marianne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4349844" y="4420997"/>
            <a:ext cx="9144000" cy="1087948"/>
          </a:xfrm>
        </p:spPr>
        <p:txBody>
          <a:bodyPr/>
          <a:lstStyle/>
          <a:p>
            <a:pPr>
              <a:defRPr/>
            </a:pPr>
            <a:r>
              <a:rPr lang="fr-FR" dirty="0"/>
              <a:t>Laure Gandois &amp; Julien </a:t>
            </a:r>
            <a:r>
              <a:rPr lang="fr-FR" dirty="0" err="1"/>
              <a:t>Némery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4"/>
            <a:ext cx="1051560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 err="1"/>
              <a:t>Develop</a:t>
            </a:r>
            <a:r>
              <a:rPr lang="fr-FR" sz="3200" dirty="0"/>
              <a:t> GHG </a:t>
            </a:r>
            <a:r>
              <a:rPr lang="fr-FR" sz="3200" i="1" dirty="0"/>
              <a:t>in situ </a:t>
            </a:r>
            <a:r>
              <a:rPr lang="fr-FR" sz="3200" dirty="0" err="1"/>
              <a:t>sensing</a:t>
            </a:r>
            <a:r>
              <a:rPr lang="fr-FR" sz="3200" dirty="0"/>
              <a:t> solutions</a:t>
            </a:r>
            <a:endParaRPr sz="3200" dirty="0"/>
          </a:p>
        </p:txBody>
      </p:sp>
      <p:pic>
        <p:nvPicPr>
          <p:cNvPr id="1026" name="Picture 2" descr="TERRA FORMA — Cat OPIDoR">
            <a:extLst>
              <a:ext uri="{FF2B5EF4-FFF2-40B4-BE49-F238E27FC236}">
                <a16:creationId xmlns:a16="http://schemas.microsoft.com/office/drawing/2014/main" id="{7497759E-60B2-4151-BE45-DA4F1886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30" y="532244"/>
            <a:ext cx="2053680" cy="209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086A7D-AFD4-4580-BB14-091FB696D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972" y="2686764"/>
            <a:ext cx="5171834" cy="26962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548355-19B2-408B-A6DD-6B7C18892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96" y="2686764"/>
            <a:ext cx="3292178" cy="18634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6B2B95-01C4-4FBF-9582-1049907D9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73" y="2845322"/>
            <a:ext cx="3000126" cy="178084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031B7F3-7C39-41D5-9053-A376085EAE97}"/>
              </a:ext>
            </a:extLst>
          </p:cNvPr>
          <p:cNvSpPr txBox="1"/>
          <p:nvPr/>
        </p:nvSpPr>
        <p:spPr bwMode="auto">
          <a:xfrm>
            <a:off x="142240" y="5536126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Poster </a:t>
            </a:r>
            <a:r>
              <a:rPr lang="fr-FR" b="1" i="1" dirty="0"/>
              <a:t>Matthieu Gilles </a:t>
            </a:r>
            <a:r>
              <a:rPr lang="fr-FR" i="1" dirty="0"/>
              <a:t>(PhD </a:t>
            </a:r>
            <a:r>
              <a:rPr lang="fr-FR" i="1" dirty="0" err="1"/>
              <a:t>CarboNium</a:t>
            </a:r>
            <a:r>
              <a:rPr lang="fr-FR" i="1" dirty="0"/>
              <a:t>/Terra Forma)</a:t>
            </a:r>
          </a:p>
          <a:p>
            <a:r>
              <a:rPr lang="fr-FR" i="1" dirty="0" err="1"/>
              <a:t>See</a:t>
            </a:r>
            <a:r>
              <a:rPr lang="fr-FR" i="1" dirty="0"/>
              <a:t> Poster </a:t>
            </a:r>
            <a:r>
              <a:rPr lang="fr-FR" b="1" i="1" dirty="0"/>
              <a:t>Noémie Poteau </a:t>
            </a:r>
            <a:r>
              <a:rPr lang="fr-FR" i="1" dirty="0"/>
              <a:t>(PhD </a:t>
            </a:r>
            <a:r>
              <a:rPr lang="fr-FR" i="1" dirty="0" err="1"/>
              <a:t>Univ</a:t>
            </a:r>
            <a:r>
              <a:rPr lang="fr-FR" i="1" dirty="0"/>
              <a:t>. Pasteur)</a:t>
            </a:r>
          </a:p>
        </p:txBody>
      </p:sp>
      <p:sp>
        <p:nvSpPr>
          <p:cNvPr id="10" name="Espace réservé du contenu 2"/>
          <p:cNvSpPr txBox="1"/>
          <p:nvPr/>
        </p:nvSpPr>
        <p:spPr bwMode="auto">
          <a:xfrm>
            <a:off x="142240" y="4714230"/>
            <a:ext cx="8486978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Common sites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with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Terra Forma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project</a:t>
            </a:r>
            <a:endParaRPr lang="fr-FR" sz="1400" baseline="-250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sp>
        <p:nvSpPr>
          <p:cNvPr id="13" name="Espace réservé du contenu 2"/>
          <p:cNvSpPr txBox="1"/>
          <p:nvPr/>
        </p:nvSpPr>
        <p:spPr bwMode="auto">
          <a:xfrm>
            <a:off x="131303" y="2086541"/>
            <a:ext cx="8486978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Development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of New in situ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sensing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systems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for CH</a:t>
            </a:r>
            <a:r>
              <a:rPr lang="fr-FR" sz="1600" b="1" baseline="-25000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2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and CH</a:t>
            </a:r>
            <a:r>
              <a:rPr lang="fr-FR" sz="1600" b="1" baseline="-25000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4</a:t>
            </a:r>
            <a:endParaRPr lang="fr-FR" sz="1400" baseline="-250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1B655A-6E2C-4749-873E-45F079995F14}"/>
              </a:ext>
            </a:extLst>
          </p:cNvPr>
          <p:cNvSpPr txBox="1"/>
          <p:nvPr/>
        </p:nvSpPr>
        <p:spPr>
          <a:xfrm>
            <a:off x="268473" y="4333771"/>
            <a:ext cx="2912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Marianne" panose="02000000000000000000"/>
              </a:rPr>
              <a:t>Test in Guidel, 6 June 2025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r="55649"/>
          <a:stretch/>
        </p:blipFill>
        <p:spPr>
          <a:xfrm>
            <a:off x="5943600" y="5312074"/>
            <a:ext cx="720969" cy="8430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49" y="5440389"/>
            <a:ext cx="1541713" cy="5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5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17443" y="467194"/>
            <a:ext cx="946693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 err="1"/>
              <a:t>Measure</a:t>
            </a:r>
            <a:r>
              <a:rPr lang="fr-FR" sz="3200" dirty="0"/>
              <a:t> </a:t>
            </a:r>
            <a:r>
              <a:rPr lang="fr-FR" sz="3200" dirty="0" err="1"/>
              <a:t>dissolved</a:t>
            </a:r>
            <a:r>
              <a:rPr lang="fr-FR" sz="3200" dirty="0"/>
              <a:t> GHG (CO</a:t>
            </a:r>
            <a:r>
              <a:rPr lang="fr-FR" sz="3200" baseline="-25000" dirty="0"/>
              <a:t>2</a:t>
            </a:r>
            <a:r>
              <a:rPr lang="fr-FR" sz="3200" dirty="0"/>
              <a:t>, CH</a:t>
            </a:r>
            <a:r>
              <a:rPr lang="fr-FR" sz="3200" baseline="-25000" dirty="0"/>
              <a:t>4</a:t>
            </a:r>
            <a:r>
              <a:rPr lang="fr-FR" sz="3200" dirty="0"/>
              <a:t>, N</a:t>
            </a:r>
            <a:r>
              <a:rPr lang="fr-FR" sz="3200" baseline="-25000" dirty="0"/>
              <a:t>2</a:t>
            </a:r>
            <a:r>
              <a:rPr lang="fr-FR" sz="3200" dirty="0"/>
              <a:t>O) in French River </a:t>
            </a:r>
            <a:r>
              <a:rPr lang="fr-FR" sz="3200" dirty="0" err="1"/>
              <a:t>estuaries</a:t>
            </a:r>
            <a:endParaRPr sz="3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766F5-509F-49A1-B0FD-078F41821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67" y="2647148"/>
            <a:ext cx="2597265" cy="19479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C41844-F456-4592-9745-309BA31D2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0672" r="1214" b="5385"/>
          <a:stretch/>
        </p:blipFill>
        <p:spPr>
          <a:xfrm>
            <a:off x="6304547" y="2033337"/>
            <a:ext cx="5293895" cy="368166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D61D2F5-35CE-4464-BAE6-176342107F4F}"/>
              </a:ext>
            </a:extLst>
          </p:cNvPr>
          <p:cNvGrpSpPr/>
          <p:nvPr/>
        </p:nvGrpSpPr>
        <p:grpSpPr>
          <a:xfrm>
            <a:off x="164980" y="2644054"/>
            <a:ext cx="2603251" cy="2130661"/>
            <a:chOff x="8581896" y="1781511"/>
            <a:chExt cx="3753080" cy="279711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DA716BC-6190-4410-B0B5-21F79548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1896" y="1781511"/>
              <a:ext cx="3665181" cy="244650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FA05ABF-05BA-4026-A5DA-E8BDF0EC034F}"/>
                </a:ext>
              </a:extLst>
            </p:cNvPr>
            <p:cNvSpPr txBox="1"/>
            <p:nvPr/>
          </p:nvSpPr>
          <p:spPr>
            <a:xfrm>
              <a:off x="9398263" y="4235187"/>
              <a:ext cx="2936713" cy="34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/>
                <a:t>Thalia – mission SOGIR</a:t>
              </a:r>
            </a:p>
          </p:txBody>
        </p:sp>
      </p:grpSp>
      <p:pic>
        <p:nvPicPr>
          <p:cNvPr id="2050" name="Picture 2" descr="Somlit">
            <a:extLst>
              <a:ext uri="{FF2B5EF4-FFF2-40B4-BE49-F238E27FC236}">
                <a16:creationId xmlns:a16="http://schemas.microsoft.com/office/drawing/2014/main" id="{90C2FFA9-C0FA-4446-A94B-BA0BCD74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48" y="905684"/>
            <a:ext cx="1963792" cy="78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82C878B-057C-472C-845B-E74A13377262}"/>
              </a:ext>
            </a:extLst>
          </p:cNvPr>
          <p:cNvSpPr txBox="1"/>
          <p:nvPr/>
        </p:nvSpPr>
        <p:spPr bwMode="auto">
          <a:xfrm>
            <a:off x="966" y="5828568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Poster </a:t>
            </a:r>
            <a:r>
              <a:rPr lang="fr-FR" b="1" i="1" dirty="0"/>
              <a:t>Roxane Ory </a:t>
            </a:r>
            <a:r>
              <a:rPr lang="fr-FR" i="1" dirty="0"/>
              <a:t>(IE </a:t>
            </a:r>
            <a:r>
              <a:rPr lang="fr-FR" i="1" dirty="0" err="1"/>
              <a:t>CarboNium</a:t>
            </a:r>
            <a:r>
              <a:rPr lang="fr-FR" i="1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708" y="5249065"/>
            <a:ext cx="1852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Gironde (3), Rhône, Seine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2977846" y="5268290"/>
            <a:ext cx="18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Gironde, Loire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561767" y="4764689"/>
            <a:ext cx="4572000" cy="613610"/>
            <a:chOff x="483166" y="4619846"/>
            <a:chExt cx="4572000" cy="613610"/>
          </a:xfrm>
        </p:grpSpPr>
        <p:sp>
          <p:nvSpPr>
            <p:cNvPr id="3" name="Flèche droite 2"/>
            <p:cNvSpPr/>
            <p:nvPr/>
          </p:nvSpPr>
          <p:spPr>
            <a:xfrm>
              <a:off x="483166" y="4619846"/>
              <a:ext cx="4572000" cy="613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62643" y="4743966"/>
              <a:ext cx="121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tx2"/>
                  </a:solidFill>
                </a:rPr>
                <a:t>2025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 bwMode="auto">
            <a:xfrm>
              <a:off x="3335696" y="4729610"/>
              <a:ext cx="121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tx2"/>
                  </a:solidFill>
                </a:rPr>
                <a:t>2026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CC41844-F456-4592-9745-309BA31D2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1" t="5825" r="22372" b="87866"/>
          <a:stretch/>
        </p:blipFill>
        <p:spPr bwMode="auto">
          <a:xfrm>
            <a:off x="7341610" y="2294301"/>
            <a:ext cx="4122545" cy="37330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33789" y="1792756"/>
            <a:ext cx="254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GIRONDE</a:t>
            </a:r>
            <a:endParaRPr lang="en-US" b="1" dirty="0"/>
          </a:p>
        </p:txBody>
      </p:sp>
      <p:sp>
        <p:nvSpPr>
          <p:cNvPr id="22" name="ZoneTexte 21"/>
          <p:cNvSpPr txBox="1"/>
          <p:nvPr/>
        </p:nvSpPr>
        <p:spPr bwMode="auto">
          <a:xfrm rot="16200000">
            <a:off x="4856737" y="2895855"/>
            <a:ext cx="254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pCO</a:t>
            </a:r>
            <a:r>
              <a:rPr lang="fr-FR" b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(ppm)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8780676" y="5723577"/>
            <a:ext cx="254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Salinity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Espace réservé du contenu 2"/>
          <p:cNvSpPr txBox="1"/>
          <p:nvPr/>
        </p:nvSpPr>
        <p:spPr bwMode="auto">
          <a:xfrm>
            <a:off x="0" y="1965016"/>
            <a:ext cx="7424066" cy="693186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101601" indent="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None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New GHG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measurements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during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seasonal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survey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campaigns</a:t>
            </a:r>
            <a:endParaRPr lang="fr-FR" sz="14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8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926432" y="365124"/>
            <a:ext cx="10274968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/>
              <a:t>Link </a:t>
            </a:r>
            <a:r>
              <a:rPr lang="fr-FR" sz="3200" dirty="0" err="1"/>
              <a:t>between</a:t>
            </a:r>
            <a:r>
              <a:rPr lang="fr-FR" sz="3200" dirty="0"/>
              <a:t> </a:t>
            </a:r>
            <a:r>
              <a:rPr lang="fr-FR" sz="3200" dirty="0" err="1"/>
              <a:t>Aquatic</a:t>
            </a:r>
            <a:r>
              <a:rPr lang="fr-FR" sz="3200" dirty="0"/>
              <a:t> </a:t>
            </a:r>
            <a:r>
              <a:rPr lang="fr-FR" sz="3200" dirty="0" err="1"/>
              <a:t>Ecosystems</a:t>
            </a:r>
            <a:endParaRPr sz="3200" dirty="0"/>
          </a:p>
        </p:txBody>
      </p:sp>
      <p:sp>
        <p:nvSpPr>
          <p:cNvPr id="1969638894" name="Espace réservé du contenu 2"/>
          <p:cNvSpPr>
            <a:spLocks noGrp="1"/>
          </p:cNvSpPr>
          <p:nvPr>
            <p:ph sz="half" idx="1" hasCustomPrompt="1"/>
          </p:nvPr>
        </p:nvSpPr>
        <p:spPr bwMode="auto">
          <a:xfrm>
            <a:off x="475859" y="2828866"/>
            <a:ext cx="9606516" cy="1346516"/>
          </a:xfrm>
        </p:spPr>
        <p:txBody>
          <a:bodyPr>
            <a:noAutofit/>
          </a:bodyPr>
          <a:lstStyle>
            <a:lvl1pPr>
              <a:defRPr>
                <a:solidFill>
                  <a:srgbClr val="8D533E"/>
                </a:solidFill>
                <a:latin typeface="Marianne"/>
              </a:defRPr>
            </a:lvl1pPr>
            <a:lvl2pPr>
              <a:defRPr>
                <a:solidFill>
                  <a:srgbClr val="8D533E"/>
                </a:solidFill>
                <a:latin typeface="Marianne"/>
              </a:defRPr>
            </a:lvl2pPr>
            <a:lvl3pPr>
              <a:defRPr>
                <a:solidFill>
                  <a:srgbClr val="8D533E"/>
                </a:solidFill>
                <a:latin typeface="Marianne"/>
              </a:defRPr>
            </a:lvl3pPr>
            <a:lvl4pPr>
              <a:defRPr>
                <a:solidFill>
                  <a:srgbClr val="8D533E"/>
                </a:solidFill>
                <a:latin typeface="Marianne"/>
              </a:defRPr>
            </a:lvl4pPr>
            <a:lvl5pPr>
              <a:defRPr>
                <a:solidFill>
                  <a:srgbClr val="8D533E"/>
                </a:solidFill>
                <a:latin typeface="Marianne"/>
              </a:defRPr>
            </a:lvl5pPr>
          </a:lstStyle>
          <a:p>
            <a:pPr marL="0" indent="0">
              <a:buNone/>
              <a:defRPr/>
            </a:pPr>
            <a:r>
              <a:rPr lang="fr-FR" sz="1800" b="1" dirty="0">
                <a:solidFill>
                  <a:srgbClr val="2B7758"/>
                </a:solidFill>
              </a:rPr>
              <a:t>CO</a:t>
            </a:r>
            <a:r>
              <a:rPr lang="fr-FR" sz="1800" b="1" baseline="-25000" dirty="0">
                <a:solidFill>
                  <a:srgbClr val="2B7758"/>
                </a:solidFill>
              </a:rPr>
              <a:t>2</a:t>
            </a:r>
            <a:r>
              <a:rPr lang="fr-FR" sz="1800" b="1" dirty="0">
                <a:solidFill>
                  <a:srgbClr val="2B7758"/>
                </a:solidFill>
              </a:rPr>
              <a:t> / CH</a:t>
            </a:r>
            <a:r>
              <a:rPr lang="fr-FR" sz="1800" b="1" baseline="-25000" dirty="0">
                <a:solidFill>
                  <a:srgbClr val="2B7758"/>
                </a:solidFill>
              </a:rPr>
              <a:t>4</a:t>
            </a:r>
            <a:r>
              <a:rPr lang="fr-FR" sz="1800" b="1" dirty="0">
                <a:solidFill>
                  <a:srgbClr val="2B7758"/>
                </a:solidFill>
              </a:rPr>
              <a:t>  </a:t>
            </a:r>
            <a:r>
              <a:rPr lang="fr-FR" sz="1800" b="1" dirty="0" err="1">
                <a:solidFill>
                  <a:srgbClr val="2B7758"/>
                </a:solidFill>
              </a:rPr>
              <a:t>survey</a:t>
            </a:r>
            <a:r>
              <a:rPr lang="fr-FR" sz="1800" b="1" dirty="0">
                <a:solidFill>
                  <a:srgbClr val="2B7758"/>
                </a:solidFill>
              </a:rPr>
              <a:t> in Bourget Lake (</a:t>
            </a:r>
            <a:r>
              <a:rPr lang="fr-FR" sz="1800" b="1" dirty="0" err="1">
                <a:solidFill>
                  <a:srgbClr val="2B7758"/>
                </a:solidFill>
              </a:rPr>
              <a:t>june</a:t>
            </a:r>
            <a:r>
              <a:rPr lang="fr-FR" sz="1800" b="1" dirty="0">
                <a:solidFill>
                  <a:srgbClr val="2B7758"/>
                </a:solidFill>
              </a:rPr>
              <a:t> 2025)</a:t>
            </a:r>
            <a:endParaRPr lang="fr-FR" sz="1800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  <a:defRPr/>
            </a:pPr>
            <a:r>
              <a:rPr lang="fr-FR" sz="1800" dirty="0">
                <a:solidFill>
                  <a:schemeClr val="tx1"/>
                </a:solidFill>
              </a:rPr>
              <a:t>Mapping 2D</a:t>
            </a:r>
          </a:p>
          <a:p>
            <a:pPr>
              <a:buFont typeface="Arial"/>
              <a:buChar char="•"/>
              <a:defRPr/>
            </a:pPr>
            <a:r>
              <a:rPr lang="fr-FR" sz="1800" dirty="0">
                <a:solidFill>
                  <a:schemeClr val="tx1"/>
                </a:solidFill>
              </a:rPr>
              <a:t>Instruments </a:t>
            </a:r>
            <a:r>
              <a:rPr lang="fr-FR" sz="1800" dirty="0" err="1">
                <a:solidFill>
                  <a:schemeClr val="tx1"/>
                </a:solidFill>
              </a:rPr>
              <a:t>comparisons</a:t>
            </a:r>
            <a:endParaRPr lang="fr-FR" sz="1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16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fr-FR" sz="1800" b="1" dirty="0">
                <a:solidFill>
                  <a:srgbClr val="2B7758"/>
                </a:solidFill>
              </a:rPr>
              <a:t>Inputs </a:t>
            </a:r>
            <a:r>
              <a:rPr lang="fr-FR" sz="1800" b="1" dirty="0" err="1">
                <a:solidFill>
                  <a:srgbClr val="2B7758"/>
                </a:solidFill>
              </a:rPr>
              <a:t>from</a:t>
            </a:r>
            <a:r>
              <a:rPr lang="fr-FR" sz="1800" b="1" dirty="0">
                <a:solidFill>
                  <a:srgbClr val="2B7758"/>
                </a:solidFill>
              </a:rPr>
              <a:t> Leysse River basin</a:t>
            </a:r>
          </a:p>
          <a:p>
            <a:pPr>
              <a:buFont typeface="Arial"/>
              <a:buChar char="•"/>
              <a:defRPr/>
            </a:pPr>
            <a:r>
              <a:rPr lang="fr-FR" sz="1800" dirty="0">
                <a:solidFill>
                  <a:schemeClr val="tx1"/>
                </a:solidFill>
              </a:rPr>
              <a:t>DOC, POC, DIC monitoring at </a:t>
            </a:r>
            <a:r>
              <a:rPr lang="fr-FR" sz="1800" dirty="0" err="1">
                <a:solidFill>
                  <a:schemeClr val="tx1"/>
                </a:solidFill>
              </a:rPr>
              <a:t>outlet</a:t>
            </a:r>
            <a:endParaRPr lang="fr-FR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sz="1800" dirty="0">
                <a:solidFill>
                  <a:schemeClr val="tx1"/>
                </a:solidFill>
              </a:rPr>
              <a:t>Weekly and flood </a:t>
            </a:r>
            <a:r>
              <a:rPr lang="fr-FR" sz="1800" dirty="0" err="1">
                <a:solidFill>
                  <a:schemeClr val="tx1"/>
                </a:solidFill>
              </a:rPr>
              <a:t>periods</a:t>
            </a:r>
            <a:r>
              <a:rPr lang="fr-FR" sz="1800" dirty="0">
                <a:solidFill>
                  <a:schemeClr val="tx1"/>
                </a:solidFill>
              </a:rPr>
              <a:t> (</a:t>
            </a:r>
            <a:r>
              <a:rPr lang="fr-FR" sz="1800" dirty="0" err="1">
                <a:solidFill>
                  <a:schemeClr val="tx1"/>
                </a:solidFill>
              </a:rPr>
              <a:t>from</a:t>
            </a:r>
            <a:r>
              <a:rPr lang="fr-FR" sz="1800" dirty="0">
                <a:solidFill>
                  <a:schemeClr val="tx1"/>
                </a:solidFill>
              </a:rPr>
              <a:t> June 2025)</a:t>
            </a:r>
          </a:p>
          <a:p>
            <a:pPr>
              <a:buFont typeface="Arial"/>
              <a:buChar char="•"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2"/>
          <p:cNvSpPr txBox="1"/>
          <p:nvPr/>
        </p:nvSpPr>
        <p:spPr bwMode="auto">
          <a:xfrm>
            <a:off x="696787" y="1887830"/>
            <a:ext cx="8486978" cy="656587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Is CH</a:t>
            </a:r>
            <a:r>
              <a:rPr lang="fr-FR" sz="1600" b="1" baseline="-25000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4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dynamics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influenced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by river inputs?</a:t>
            </a:r>
            <a:r>
              <a:rPr lang="fr-FR" sz="1600" b="1" baseline="-25000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  </a:t>
            </a:r>
            <a:endParaRPr lang="fr-FR" sz="1400" baseline="-250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417F45-74C1-4195-A713-2AEA28F0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02" y="1397680"/>
            <a:ext cx="3132147" cy="33161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1511B9-2737-4468-8254-4F78C6A5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351" y="1397680"/>
            <a:ext cx="3104920" cy="3316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ED7A2E-B0AA-4DBE-912B-CCDF34755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02" y="1406421"/>
            <a:ext cx="1571777" cy="20957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7C652C-AA4F-45A7-8142-DE0191D9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764" y="4794930"/>
            <a:ext cx="2365829" cy="13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Étoile : 5 branches 8">
            <a:extLst>
              <a:ext uri="{FF2B5EF4-FFF2-40B4-BE49-F238E27FC236}">
                <a16:creationId xmlns:a16="http://schemas.microsoft.com/office/drawing/2014/main" id="{2E50DD67-FC12-4EC1-B06B-245E51AC17A9}"/>
              </a:ext>
            </a:extLst>
          </p:cNvPr>
          <p:cNvSpPr/>
          <p:nvPr/>
        </p:nvSpPr>
        <p:spPr>
          <a:xfrm>
            <a:off x="10446335" y="3722913"/>
            <a:ext cx="228600" cy="2122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B22B5EA-65E3-4541-A689-E421CD3C5D1D}"/>
              </a:ext>
            </a:extLst>
          </p:cNvPr>
          <p:cNvCxnSpPr>
            <a:cxnSpLocks/>
          </p:cNvCxnSpPr>
          <p:nvPr/>
        </p:nvCxnSpPr>
        <p:spPr>
          <a:xfrm flipH="1">
            <a:off x="9356271" y="4008664"/>
            <a:ext cx="1090065" cy="1451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2BB6C37-8E6C-4500-ABBA-DC9505BF5B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r="55649"/>
          <a:stretch/>
        </p:blipFill>
        <p:spPr bwMode="auto">
          <a:xfrm>
            <a:off x="7348367" y="5282697"/>
            <a:ext cx="720969" cy="8430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97337A-0FD4-46EE-86D4-D97551A76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26" y="4782980"/>
            <a:ext cx="1424363" cy="731081"/>
          </a:xfrm>
          <a:prstGeom prst="rect">
            <a:avLst/>
          </a:prstGeom>
        </p:spPr>
      </p:pic>
      <p:pic>
        <p:nvPicPr>
          <p:cNvPr id="1030" name="Picture 6" descr="logo-edytem – Ecotraversées Alpines">
            <a:extLst>
              <a:ext uri="{FF2B5EF4-FFF2-40B4-BE49-F238E27FC236}">
                <a16:creationId xmlns:a16="http://schemas.microsoft.com/office/drawing/2014/main" id="{E75DA0C6-62C9-4ED5-96E5-70180054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02" y="5514061"/>
            <a:ext cx="1143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0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4"/>
            <a:ext cx="1051560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/>
              <a:t>2025 </a:t>
            </a:r>
            <a:r>
              <a:rPr lang="fr-FR" sz="3200" dirty="0" err="1"/>
              <a:t>highlights</a:t>
            </a:r>
            <a:r>
              <a:rPr lang="fr-FR" sz="3200" dirty="0"/>
              <a:t> and 2026 perspectives </a:t>
            </a:r>
            <a:endParaRPr sz="32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1203158" y="2439236"/>
            <a:ext cx="9480884" cy="2589964"/>
          </a:xfrm>
        </p:spPr>
        <p:txBody>
          <a:bodyPr>
            <a:normAutofit fontScale="77500" lnSpcReduction="20000"/>
          </a:bodyPr>
          <a:lstStyle/>
          <a:p>
            <a:r>
              <a:rPr lang="fr-FR" dirty="0">
                <a:solidFill>
                  <a:schemeClr val="tx1"/>
                </a:solidFill>
              </a:rPr>
              <a:t>Building and </a:t>
            </a:r>
            <a:r>
              <a:rPr lang="fr-FR" dirty="0" err="1">
                <a:solidFill>
                  <a:schemeClr val="tx1"/>
                </a:solidFill>
              </a:rPr>
              <a:t>strengtening</a:t>
            </a:r>
            <a:r>
              <a:rPr lang="fr-FR" dirty="0">
                <a:solidFill>
                  <a:schemeClr val="tx1"/>
                </a:solidFill>
              </a:rPr>
              <a:t> a fluvial </a:t>
            </a:r>
            <a:r>
              <a:rPr lang="fr-FR" dirty="0" err="1">
                <a:solidFill>
                  <a:schemeClr val="tx1"/>
                </a:solidFill>
              </a:rPr>
              <a:t>carbon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community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err="1">
                <a:solidFill>
                  <a:schemeClr val="tx1"/>
                </a:solidFill>
              </a:rPr>
              <a:t>Implement</a:t>
            </a:r>
            <a:r>
              <a:rPr lang="fr-FR" dirty="0">
                <a:solidFill>
                  <a:schemeClr val="tx1"/>
                </a:solidFill>
              </a:rPr>
              <a:t> new </a:t>
            </a:r>
            <a:r>
              <a:rPr lang="fr-FR" dirty="0" err="1">
                <a:solidFill>
                  <a:schemeClr val="tx1"/>
                </a:solidFill>
              </a:rPr>
              <a:t>carbon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survey</a:t>
            </a:r>
            <a:r>
              <a:rPr lang="fr-FR" dirty="0">
                <a:solidFill>
                  <a:schemeClr val="tx1"/>
                </a:solidFill>
              </a:rPr>
              <a:t> in </a:t>
            </a:r>
            <a:r>
              <a:rPr lang="fr-FR" dirty="0" err="1">
                <a:solidFill>
                  <a:schemeClr val="tx1"/>
                </a:solidFill>
              </a:rPr>
              <a:t>observatories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err="1">
                <a:solidFill>
                  <a:schemeClr val="tx1"/>
                </a:solidFill>
              </a:rPr>
              <a:t>Increase</a:t>
            </a:r>
            <a:r>
              <a:rPr lang="fr-FR" dirty="0">
                <a:solidFill>
                  <a:schemeClr val="tx1"/>
                </a:solidFill>
              </a:rPr>
              <a:t> GHG </a:t>
            </a:r>
            <a:r>
              <a:rPr lang="fr-FR" dirty="0" err="1">
                <a:solidFill>
                  <a:schemeClr val="tx1"/>
                </a:solidFill>
              </a:rPr>
              <a:t>survey</a:t>
            </a:r>
            <a:r>
              <a:rPr lang="fr-FR" dirty="0">
                <a:solidFill>
                  <a:schemeClr val="tx1"/>
                </a:solidFill>
              </a:rPr>
              <a:t> on </a:t>
            </a:r>
            <a:r>
              <a:rPr lang="fr-FR" dirty="0" err="1">
                <a:solidFill>
                  <a:schemeClr val="tx1"/>
                </a:solidFill>
              </a:rPr>
              <a:t>coastal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ecosystems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err="1">
                <a:solidFill>
                  <a:schemeClr val="tx1"/>
                </a:solidFill>
              </a:rPr>
              <a:t>Towards</a:t>
            </a:r>
            <a:r>
              <a:rPr lang="fr-FR" dirty="0">
                <a:solidFill>
                  <a:schemeClr val="tx1"/>
                </a:solidFill>
              </a:rPr>
              <a:t> an </a:t>
            </a:r>
            <a:r>
              <a:rPr lang="fr-FR" dirty="0" err="1">
                <a:solidFill>
                  <a:schemeClr val="tx1"/>
                </a:solidFill>
              </a:rPr>
              <a:t>integrated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modelling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strategy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4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Carbonium</a:t>
            </a:r>
            <a:r>
              <a:rPr lang="fr-FR" dirty="0"/>
              <a:t> Days to come </a:t>
            </a:r>
            <a:r>
              <a:rPr lang="fr-FR" dirty="0" err="1"/>
              <a:t>soon</a:t>
            </a:r>
            <a:r>
              <a:rPr lang="fr-FR" dirty="0"/>
              <a:t> in 2026…..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07AE0D-393C-454B-B2B9-50631B209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02" y="2897923"/>
            <a:ext cx="5934490" cy="2808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B26543-6599-4976-9DC3-58A88E601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432" y="2892287"/>
            <a:ext cx="5946397" cy="28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3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6814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Carbonium</a:t>
            </a:r>
            <a:endParaRPr dirty="0"/>
          </a:p>
        </p:txBody>
      </p:sp>
      <p:sp>
        <p:nvSpPr>
          <p:cNvPr id="5" name="Espace réservé du contenu 2"/>
          <p:cNvSpPr txBox="1"/>
          <p:nvPr/>
        </p:nvSpPr>
        <p:spPr bwMode="auto">
          <a:xfrm>
            <a:off x="351673" y="2134421"/>
            <a:ext cx="6252716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indent="0">
              <a:lnSpc>
                <a:spcPct val="105000"/>
              </a:lnSpc>
              <a:buNone/>
              <a:defRPr/>
            </a:pPr>
            <a:r>
              <a:rPr lang="fr-FR" sz="1800" b="1" dirty="0">
                <a:solidFill>
                  <a:srgbClr val="2B7758"/>
                </a:solidFill>
                <a:latin typeface="Marianne"/>
              </a:rPr>
              <a:t>Scientific objectives</a:t>
            </a:r>
            <a:endParaRPr sz="1800" dirty="0">
              <a:solidFill>
                <a:srgbClr val="2B7758"/>
              </a:solidFill>
              <a:latin typeface="Marianne"/>
            </a:endParaRPr>
          </a:p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Carbon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fluxes </a:t>
            </a:r>
            <a:r>
              <a:rPr lang="en-US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from terrestrial to aquatic ecosystems:</a:t>
            </a:r>
          </a:p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Carbon transformation 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in the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terrestrial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–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aquatic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continuum </a:t>
            </a:r>
            <a:endParaRPr lang="fr-FR" sz="1600" dirty="0">
              <a:solidFill>
                <a:schemeClr val="tx1"/>
              </a:solidFill>
              <a:latin typeface="Marianne"/>
              <a:cs typeface="Calibri"/>
            </a:endParaRPr>
          </a:p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Carbon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storage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:</a:t>
            </a:r>
            <a:endParaRPr lang="fr-FR" sz="1600" dirty="0">
              <a:solidFill>
                <a:schemeClr val="tx1"/>
              </a:solidFill>
              <a:latin typeface="Marianne"/>
              <a:cs typeface="Calibri"/>
            </a:endParaRPr>
          </a:p>
          <a:p>
            <a:pPr lvl="1" indent="-355599">
              <a:lnSpc>
                <a:spcPct val="105000"/>
              </a:lnSpc>
              <a:buClr>
                <a:srgbClr val="833C0B"/>
              </a:buClr>
              <a:buSzPts val="2000"/>
              <a:buFont typeface="Arial"/>
              <a:buChar char="○"/>
              <a:defRPr/>
            </a:pPr>
            <a:r>
              <a:rPr lang="en-US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Aquatic ecosystems (rivers, floodplains, wetlands, lakes)</a:t>
            </a:r>
          </a:p>
          <a:p>
            <a:pPr lvl="1" indent="-355599">
              <a:lnSpc>
                <a:spcPct val="105000"/>
              </a:lnSpc>
              <a:buClr>
                <a:srgbClr val="833C0B"/>
              </a:buClr>
              <a:buSzPts val="2000"/>
              <a:buFont typeface="Arial"/>
              <a:buChar char="○"/>
              <a:defRPr/>
            </a:pP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Estuaries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and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coastal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ecosystems</a:t>
            </a:r>
            <a:endParaRPr lang="fr-FR" sz="16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  <a:p>
            <a:pPr marL="558801" lvl="1" indent="0">
              <a:lnSpc>
                <a:spcPct val="105000"/>
              </a:lnSpc>
              <a:buClr>
                <a:srgbClr val="833C0B"/>
              </a:buClr>
              <a:buSzPts val="2000"/>
              <a:buNone/>
              <a:defRPr/>
            </a:pPr>
            <a:endParaRPr lang="fr-FR" sz="14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grpSp>
        <p:nvGrpSpPr>
          <p:cNvPr id="7" name="Groupe 6"/>
          <p:cNvGrpSpPr/>
          <p:nvPr/>
        </p:nvGrpSpPr>
        <p:grpSpPr bwMode="auto">
          <a:xfrm>
            <a:off x="7028904" y="978624"/>
            <a:ext cx="5491087" cy="3494864"/>
            <a:chOff x="0" y="0"/>
            <a:chExt cx="5491087" cy="349486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5165799" cy="3486635"/>
            </a:xfrm>
            <a:prstGeom prst="rect">
              <a:avLst/>
            </a:prstGeom>
          </p:spPr>
        </p:pic>
        <p:sp>
          <p:nvSpPr>
            <p:cNvPr id="9" name="Flèche : virage 20"/>
            <p:cNvSpPr/>
            <p:nvPr/>
          </p:nvSpPr>
          <p:spPr bwMode="auto">
            <a:xfrm rot="10800000" flipH="1">
              <a:off x="724555" y="1086777"/>
              <a:ext cx="333278" cy="452820"/>
            </a:xfrm>
            <a:prstGeom prst="bentArrow">
              <a:avLst>
                <a:gd name="adj1" fmla="val 25000"/>
                <a:gd name="adj2" fmla="val 29630"/>
                <a:gd name="adj3" fmla="val 28968"/>
                <a:gd name="adj4" fmla="val 4375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Flèche : bas 21"/>
            <p:cNvSpPr/>
            <p:nvPr/>
          </p:nvSpPr>
          <p:spPr bwMode="auto">
            <a:xfrm>
              <a:off x="2797461" y="1731962"/>
              <a:ext cx="144016" cy="3600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" name="Flèche : bas 22"/>
            <p:cNvSpPr/>
            <p:nvPr/>
          </p:nvSpPr>
          <p:spPr bwMode="auto">
            <a:xfrm>
              <a:off x="1651563" y="2336736"/>
              <a:ext cx="144016" cy="3600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Flèche : bas 23"/>
            <p:cNvSpPr/>
            <p:nvPr/>
          </p:nvSpPr>
          <p:spPr bwMode="auto">
            <a:xfrm>
              <a:off x="3454650" y="2613249"/>
              <a:ext cx="144016" cy="3600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Flèche : droite 24"/>
            <p:cNvSpPr/>
            <p:nvPr/>
          </p:nvSpPr>
          <p:spPr bwMode="auto">
            <a:xfrm>
              <a:off x="3871658" y="2489305"/>
              <a:ext cx="644893" cy="19671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3824662" y="2663082"/>
              <a:ext cx="8928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 dirty="0"/>
                <a:t>Export C</a:t>
              </a:r>
              <a:endParaRPr dirty="0"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1426587" y="2644011"/>
              <a:ext cx="737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 dirty="0">
                  <a:solidFill>
                    <a:srgbClr val="FFC000"/>
                  </a:solidFill>
                </a:rPr>
                <a:t>Stock C </a:t>
              </a:r>
              <a:endParaRPr dirty="0"/>
            </a:p>
          </p:txBody>
        </p:sp>
        <p:sp>
          <p:nvSpPr>
            <p:cNvPr id="18" name="ZoneTexte 17"/>
            <p:cNvSpPr txBox="1"/>
            <p:nvPr/>
          </p:nvSpPr>
          <p:spPr bwMode="auto">
            <a:xfrm>
              <a:off x="389927" y="763193"/>
              <a:ext cx="878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 dirty="0"/>
                <a:t>Transfer C</a:t>
              </a:r>
              <a:endParaRPr dirty="0"/>
            </a:p>
          </p:txBody>
        </p:sp>
        <p:sp>
          <p:nvSpPr>
            <p:cNvPr id="19" name="ZoneTexte 18"/>
            <p:cNvSpPr txBox="1"/>
            <p:nvPr/>
          </p:nvSpPr>
          <p:spPr bwMode="auto">
            <a:xfrm>
              <a:off x="2585836" y="2047668"/>
              <a:ext cx="1017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FFC000"/>
                  </a:solidFill>
                </a:rPr>
                <a:t>Stock C</a:t>
              </a:r>
              <a:endParaRPr/>
            </a:p>
          </p:txBody>
        </p:sp>
        <p:sp>
          <p:nvSpPr>
            <p:cNvPr id="20" name="ZoneTexte 19"/>
            <p:cNvSpPr txBox="1"/>
            <p:nvPr/>
          </p:nvSpPr>
          <p:spPr bwMode="auto">
            <a:xfrm>
              <a:off x="3265565" y="2940534"/>
              <a:ext cx="651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FFC000"/>
                  </a:solidFill>
                </a:rPr>
                <a:t>Stock C</a:t>
              </a:r>
            </a:p>
          </p:txBody>
        </p:sp>
        <p:sp>
          <p:nvSpPr>
            <p:cNvPr id="21" name="ZoneTexte 20"/>
            <p:cNvSpPr txBox="1"/>
            <p:nvPr/>
          </p:nvSpPr>
          <p:spPr bwMode="auto">
            <a:xfrm>
              <a:off x="3630193" y="2002162"/>
              <a:ext cx="8969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CO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2</a:t>
              </a: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, CH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  <a:endParaRPr/>
            </a:p>
          </p:txBody>
        </p:sp>
        <p:sp>
          <p:nvSpPr>
            <p:cNvPr id="22" name="ZoneTexte 21"/>
            <p:cNvSpPr txBox="1"/>
            <p:nvPr/>
          </p:nvSpPr>
          <p:spPr bwMode="auto">
            <a:xfrm>
              <a:off x="1900537" y="1122225"/>
              <a:ext cx="8969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CO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2</a:t>
              </a: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, CH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  <a:endParaRPr/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2950986" y="1136796"/>
              <a:ext cx="737982" cy="25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CO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2</a:t>
              </a: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, CH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  <a:endParaRPr/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1844916" y="1819638"/>
              <a:ext cx="737982" cy="25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CO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2</a:t>
              </a:r>
              <a:r>
                <a:rPr lang="fr-FR" sz="1000" b="1">
                  <a:solidFill>
                    <a:schemeClr val="bg1">
                      <a:lumMod val="75000"/>
                    </a:schemeClr>
                  </a:solidFill>
                </a:rPr>
                <a:t>, CH</a:t>
              </a:r>
              <a:r>
                <a:rPr lang="fr-FR" sz="1000" b="1" baseline="-2500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  <a:endParaRPr/>
            </a:p>
          </p:txBody>
        </p:sp>
        <p:sp>
          <p:nvSpPr>
            <p:cNvPr id="25" name="Flèche : bas 38"/>
            <p:cNvSpPr/>
            <p:nvPr/>
          </p:nvSpPr>
          <p:spPr bwMode="auto">
            <a:xfrm>
              <a:off x="1072031" y="1598124"/>
              <a:ext cx="144016" cy="3600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 bwMode="auto">
            <a:xfrm>
              <a:off x="506129" y="1744901"/>
              <a:ext cx="737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200" b="1">
                  <a:solidFill>
                    <a:srgbClr val="FFC000"/>
                  </a:solidFill>
                </a:rPr>
                <a:t>Stock C </a:t>
              </a:r>
              <a:endParaRPr/>
            </a:p>
          </p:txBody>
        </p:sp>
        <p:sp>
          <p:nvSpPr>
            <p:cNvPr id="27" name="ZoneTexte 26"/>
            <p:cNvSpPr txBox="1"/>
            <p:nvPr/>
          </p:nvSpPr>
          <p:spPr bwMode="auto">
            <a:xfrm>
              <a:off x="3489709" y="3248643"/>
              <a:ext cx="20013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000"/>
                <a:t>@Global Carbon Project</a:t>
              </a:r>
              <a:endParaRPr/>
            </a:p>
          </p:txBody>
        </p:sp>
        <p:sp>
          <p:nvSpPr>
            <p:cNvPr id="28" name="ZoneTexte 27"/>
            <p:cNvSpPr txBox="1"/>
            <p:nvPr/>
          </p:nvSpPr>
          <p:spPr bwMode="auto">
            <a:xfrm>
              <a:off x="1405680" y="954086"/>
              <a:ext cx="12241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100" b="1" dirty="0" err="1">
                  <a:solidFill>
                    <a:schemeClr val="bg1"/>
                  </a:solidFill>
                </a:rPr>
                <a:t>wetlands</a:t>
              </a:r>
              <a:endParaRPr dirty="0"/>
            </a:p>
          </p:txBody>
        </p:sp>
        <p:sp>
          <p:nvSpPr>
            <p:cNvPr id="29" name="ZoneTexte 28"/>
            <p:cNvSpPr txBox="1"/>
            <p:nvPr/>
          </p:nvSpPr>
          <p:spPr bwMode="auto">
            <a:xfrm>
              <a:off x="881304" y="2232195"/>
              <a:ext cx="864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100" b="1" dirty="0">
                  <a:solidFill>
                    <a:schemeClr val="bg1"/>
                  </a:solidFill>
                </a:rPr>
                <a:t>Lacs</a:t>
              </a:r>
              <a:endParaRPr dirty="0"/>
            </a:p>
            <a:p>
              <a:pPr>
                <a:defRPr/>
              </a:pPr>
              <a:r>
                <a:rPr lang="fr-FR" sz="1100" b="1" dirty="0" err="1">
                  <a:solidFill>
                    <a:schemeClr val="bg1"/>
                  </a:solidFill>
                </a:rPr>
                <a:t>Reservoirs</a:t>
              </a:r>
              <a:endParaRPr dirty="0"/>
            </a:p>
          </p:txBody>
        </p:sp>
        <p:sp>
          <p:nvSpPr>
            <p:cNvPr id="30" name="ZoneTexte 29"/>
            <p:cNvSpPr txBox="1"/>
            <p:nvPr/>
          </p:nvSpPr>
          <p:spPr bwMode="auto">
            <a:xfrm>
              <a:off x="2766933" y="643922"/>
              <a:ext cx="13226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100" b="1" dirty="0">
                  <a:solidFill>
                    <a:schemeClr val="bg1"/>
                  </a:solidFill>
                </a:rPr>
                <a:t>Rivers</a:t>
              </a:r>
              <a:endParaRPr dirty="0"/>
            </a:p>
            <a:p>
              <a:pPr>
                <a:defRPr/>
              </a:pPr>
              <a:r>
                <a:rPr lang="fr-FR" sz="1100" b="1" dirty="0">
                  <a:solidFill>
                    <a:schemeClr val="bg1"/>
                  </a:solidFill>
                </a:rPr>
                <a:t>Flood plans</a:t>
              </a:r>
              <a:endParaRPr dirty="0"/>
            </a:p>
          </p:txBody>
        </p:sp>
        <p:sp>
          <p:nvSpPr>
            <p:cNvPr id="31" name="ZoneTexte 30"/>
            <p:cNvSpPr txBox="1"/>
            <p:nvPr/>
          </p:nvSpPr>
          <p:spPr bwMode="auto">
            <a:xfrm>
              <a:off x="2721232" y="2662368"/>
              <a:ext cx="8645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100" b="1" dirty="0" err="1">
                  <a:solidFill>
                    <a:schemeClr val="bg1"/>
                  </a:solidFill>
                </a:rPr>
                <a:t>Estuaries</a:t>
              </a:r>
              <a:endParaRPr dirty="0"/>
            </a:p>
          </p:txBody>
        </p:sp>
        <p:sp>
          <p:nvSpPr>
            <p:cNvPr id="32" name="ZoneTexte 31"/>
            <p:cNvSpPr txBox="1"/>
            <p:nvPr/>
          </p:nvSpPr>
          <p:spPr bwMode="auto">
            <a:xfrm>
              <a:off x="3526331" y="1602279"/>
              <a:ext cx="13226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100" b="1" dirty="0">
                  <a:solidFill>
                    <a:schemeClr val="bg1"/>
                  </a:solidFill>
                </a:rPr>
                <a:t>Coastal </a:t>
              </a:r>
              <a:r>
                <a:rPr lang="fr-FR" sz="1100" b="1" dirty="0" err="1">
                  <a:solidFill>
                    <a:schemeClr val="bg1"/>
                  </a:solidFill>
                </a:rPr>
                <a:t>wetlands</a:t>
              </a:r>
              <a:endParaRPr dirty="0"/>
            </a:p>
          </p:txBody>
        </p:sp>
      </p:grpSp>
      <p:sp>
        <p:nvSpPr>
          <p:cNvPr id="33" name="Double flèche verticale 32"/>
          <p:cNvSpPr/>
          <p:nvPr/>
        </p:nvSpPr>
        <p:spPr bwMode="auto">
          <a:xfrm>
            <a:off x="8953785" y="2310228"/>
            <a:ext cx="216023" cy="355636"/>
          </a:xfrm>
          <a:prstGeom prst="up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Double flèche verticale 33"/>
          <p:cNvSpPr/>
          <p:nvPr/>
        </p:nvSpPr>
        <p:spPr bwMode="auto">
          <a:xfrm>
            <a:off x="9979891" y="2318817"/>
            <a:ext cx="216023" cy="355636"/>
          </a:xfrm>
          <a:prstGeom prst="up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Double flèche verticale 34"/>
          <p:cNvSpPr/>
          <p:nvPr/>
        </p:nvSpPr>
        <p:spPr bwMode="auto">
          <a:xfrm>
            <a:off x="8743170" y="2927856"/>
            <a:ext cx="216023" cy="355636"/>
          </a:xfrm>
          <a:prstGeom prst="up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Double flèche verticale 35"/>
          <p:cNvSpPr/>
          <p:nvPr/>
        </p:nvSpPr>
        <p:spPr bwMode="auto">
          <a:xfrm>
            <a:off x="10447224" y="3033003"/>
            <a:ext cx="216023" cy="355636"/>
          </a:xfrm>
          <a:prstGeom prst="up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E76BD0B7-12D5-4D65-8CD9-C533C1FA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73814" y="5324366"/>
            <a:ext cx="1528052" cy="626280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2D80F867-461B-40CD-9867-CDAF81C1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1672" y="5485733"/>
            <a:ext cx="1379764" cy="303547"/>
          </a:xfrm>
          <a:prstGeom prst="rect">
            <a:avLst/>
          </a:prstGeom>
        </p:spPr>
      </p:pic>
      <p:pic>
        <p:nvPicPr>
          <p:cNvPr id="40" name="Picture 13">
            <a:extLst>
              <a:ext uri="{FF2B5EF4-FFF2-40B4-BE49-F238E27FC236}">
                <a16:creationId xmlns:a16="http://schemas.microsoft.com/office/drawing/2014/main" id="{91F9A71B-CA62-465B-B408-9DB747D669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1105"/>
          <a:stretch/>
        </p:blipFill>
        <p:spPr bwMode="auto">
          <a:xfrm>
            <a:off x="5267341" y="5443804"/>
            <a:ext cx="1433731" cy="531817"/>
          </a:xfrm>
          <a:prstGeom prst="rect">
            <a:avLst/>
          </a:prstGeom>
        </p:spPr>
      </p:pic>
      <p:pic>
        <p:nvPicPr>
          <p:cNvPr id="41" name="Picture 2" descr="image ilicoLogotypepng.png (97.9kB)">
            <a:extLst>
              <a:ext uri="{FF2B5EF4-FFF2-40B4-BE49-F238E27FC236}">
                <a16:creationId xmlns:a16="http://schemas.microsoft.com/office/drawing/2014/main" id="{4EE229C4-3177-4DAA-B91B-D2153469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318577" y="5225997"/>
            <a:ext cx="1922940" cy="823018"/>
          </a:xfrm>
          <a:prstGeom prst="rect">
            <a:avLst/>
          </a:prstGeom>
          <a:noFill/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5870E342-551F-4030-AB1D-5D750A53800C}"/>
              </a:ext>
            </a:extLst>
          </p:cNvPr>
          <p:cNvSpPr txBox="1"/>
          <p:nvPr/>
        </p:nvSpPr>
        <p:spPr bwMode="auto">
          <a:xfrm>
            <a:off x="351671" y="4918901"/>
            <a:ext cx="163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latin typeface="Marianne"/>
              </a:rPr>
              <a:t>Critical Zone</a:t>
            </a:r>
            <a:endParaRPr dirty="0">
              <a:latin typeface="Marianne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6D64B5-D810-4D6A-A79D-C5FC05905CAA}"/>
              </a:ext>
            </a:extLst>
          </p:cNvPr>
          <p:cNvSpPr txBox="1"/>
          <p:nvPr/>
        </p:nvSpPr>
        <p:spPr bwMode="auto">
          <a:xfrm>
            <a:off x="2253189" y="4912143"/>
            <a:ext cx="2479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 err="1">
                <a:latin typeface="Marianne"/>
              </a:rPr>
              <a:t>Lakes</a:t>
            </a:r>
            <a:r>
              <a:rPr lang="fr-FR" b="1" dirty="0">
                <a:latin typeface="Marianne"/>
              </a:rPr>
              <a:t> </a:t>
            </a:r>
            <a:r>
              <a:rPr lang="fr-FR" b="1" dirty="0" err="1">
                <a:latin typeface="Marianne"/>
              </a:rPr>
              <a:t>Observatories</a:t>
            </a:r>
            <a:endParaRPr dirty="0">
              <a:latin typeface="Marianne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93DE666-A0AF-4596-AA7D-6107D000F3E2}"/>
              </a:ext>
            </a:extLst>
          </p:cNvPr>
          <p:cNvSpPr txBox="1"/>
          <p:nvPr/>
        </p:nvSpPr>
        <p:spPr bwMode="auto">
          <a:xfrm>
            <a:off x="4994461" y="4932982"/>
            <a:ext cx="18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 err="1">
                <a:latin typeface="Marianne"/>
              </a:rPr>
              <a:t>Hydrosystems</a:t>
            </a:r>
            <a:endParaRPr dirty="0">
              <a:latin typeface="Marianne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6ADB0A8-F061-46D7-9E17-309410C66AED}"/>
              </a:ext>
            </a:extLst>
          </p:cNvPr>
          <p:cNvSpPr txBox="1"/>
          <p:nvPr/>
        </p:nvSpPr>
        <p:spPr bwMode="auto">
          <a:xfrm>
            <a:off x="7273061" y="4909414"/>
            <a:ext cx="18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latin typeface="Marianne"/>
              </a:rPr>
              <a:t>Coastal Zones</a:t>
            </a:r>
            <a:endParaRPr dirty="0">
              <a:latin typeface="Marianne"/>
            </a:endParaRPr>
          </a:p>
        </p:txBody>
      </p:sp>
      <p:pic>
        <p:nvPicPr>
          <p:cNvPr id="46" name="Picture 4" descr="RéGEF – Réseau Géochimique et Expérimental Français">
            <a:extLst>
              <a:ext uri="{FF2B5EF4-FFF2-40B4-BE49-F238E27FC236}">
                <a16:creationId xmlns:a16="http://schemas.microsoft.com/office/drawing/2014/main" id="{AE0B17E7-819E-4891-8CDF-93C85995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9941453" y="5367842"/>
            <a:ext cx="1552837" cy="520281"/>
          </a:xfrm>
          <a:prstGeom prst="rect">
            <a:avLst/>
          </a:prstGeom>
          <a:noFill/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92BDB89D-C7BA-4164-A73D-48A03985BB5E}"/>
              </a:ext>
            </a:extLst>
          </p:cNvPr>
          <p:cNvSpPr txBox="1"/>
          <p:nvPr/>
        </p:nvSpPr>
        <p:spPr bwMode="auto">
          <a:xfrm>
            <a:off x="9551661" y="4918024"/>
            <a:ext cx="232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 err="1">
                <a:latin typeface="Marianne"/>
              </a:rPr>
              <a:t>Analytic</a:t>
            </a:r>
            <a:r>
              <a:rPr lang="fr-FR" b="1" dirty="0">
                <a:latin typeface="Marianne"/>
              </a:rPr>
              <a:t> platforms</a:t>
            </a:r>
            <a:endParaRPr dirty="0">
              <a:latin typeface="Marianne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798D42-7DE0-48C0-A954-9F899BDBE70A}"/>
              </a:ext>
            </a:extLst>
          </p:cNvPr>
          <p:cNvSpPr txBox="1"/>
          <p:nvPr/>
        </p:nvSpPr>
        <p:spPr>
          <a:xfrm>
            <a:off x="351672" y="4510638"/>
            <a:ext cx="3750194" cy="37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5000"/>
              </a:lnSpc>
              <a:buNone/>
              <a:defRPr/>
            </a:pPr>
            <a:r>
              <a:rPr lang="fr-FR" b="1" dirty="0">
                <a:solidFill>
                  <a:srgbClr val="2B7758"/>
                </a:solidFill>
                <a:latin typeface="Marianne"/>
              </a:rPr>
              <a:t>National French Infrastructures</a:t>
            </a:r>
            <a:endParaRPr lang="fr-FR" sz="2000" dirty="0">
              <a:solidFill>
                <a:srgbClr val="2B7758"/>
              </a:solidFill>
              <a:latin typeface="Marian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6814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Carbonium</a:t>
            </a:r>
            <a:endParaRPr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F1892804-0330-4F57-9DEF-0297DBCAB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92"/>
          <a:stretch/>
        </p:blipFill>
        <p:spPr bwMode="auto">
          <a:xfrm>
            <a:off x="6318861" y="2637693"/>
            <a:ext cx="6094916" cy="33287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6D4C3A-4CD2-43C7-B50E-005C044EE4E7}"/>
              </a:ext>
            </a:extLst>
          </p:cNvPr>
          <p:cNvSpPr txBox="1"/>
          <p:nvPr/>
        </p:nvSpPr>
        <p:spPr>
          <a:xfrm>
            <a:off x="6956141" y="1601135"/>
            <a:ext cx="482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2B7758"/>
                </a:solidFill>
                <a:latin typeface="Marianne"/>
              </a:rPr>
              <a:t>24 </a:t>
            </a:r>
            <a:r>
              <a:rPr lang="fr-FR" sz="1800" b="1" dirty="0" err="1">
                <a:solidFill>
                  <a:srgbClr val="2B7758"/>
                </a:solidFill>
                <a:latin typeface="Marianne"/>
              </a:rPr>
              <a:t>laboratories</a:t>
            </a:r>
            <a:r>
              <a:rPr lang="fr-FR" sz="1800" b="1" dirty="0">
                <a:solidFill>
                  <a:srgbClr val="2B7758"/>
                </a:solidFill>
                <a:latin typeface="Marianne"/>
              </a:rPr>
              <a:t>		14 </a:t>
            </a:r>
            <a:r>
              <a:rPr lang="fr-FR" sz="1800" b="1" dirty="0" err="1">
                <a:solidFill>
                  <a:srgbClr val="2B7758"/>
                </a:solidFill>
                <a:latin typeface="Marianne"/>
              </a:rPr>
              <a:t>Universities</a:t>
            </a:r>
            <a:endParaRPr lang="fr-FR" sz="2000" b="1" dirty="0">
              <a:solidFill>
                <a:srgbClr val="2B7758"/>
              </a:solidFill>
              <a:latin typeface="Marianne"/>
            </a:endParaRPr>
          </a:p>
          <a:p>
            <a:r>
              <a:rPr lang="fr-FR" b="1" dirty="0">
                <a:solidFill>
                  <a:srgbClr val="2B7758"/>
                </a:solidFill>
                <a:latin typeface="Marianne"/>
              </a:rPr>
              <a:t>&gt; 60 </a:t>
            </a:r>
            <a:r>
              <a:rPr lang="fr-FR" b="1" dirty="0" err="1">
                <a:solidFill>
                  <a:srgbClr val="2B7758"/>
                </a:solidFill>
                <a:latin typeface="Marianne"/>
              </a:rPr>
              <a:t>researchers</a:t>
            </a:r>
            <a:r>
              <a:rPr lang="fr-FR" b="1" dirty="0">
                <a:solidFill>
                  <a:srgbClr val="2B7758"/>
                </a:solidFill>
                <a:latin typeface="Marianne"/>
              </a:rPr>
              <a:t>		3 Instituts</a:t>
            </a:r>
            <a:r>
              <a:rPr lang="fr-FR" dirty="0">
                <a:latin typeface="Marianne"/>
              </a:rPr>
              <a:t>	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798D42-7DE0-48C0-A954-9F899BDBE70A}"/>
              </a:ext>
            </a:extLst>
          </p:cNvPr>
          <p:cNvSpPr txBox="1"/>
          <p:nvPr/>
        </p:nvSpPr>
        <p:spPr bwMode="auto">
          <a:xfrm>
            <a:off x="246185" y="2232829"/>
            <a:ext cx="5923207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5000"/>
              </a:lnSpc>
              <a:buNone/>
              <a:defRPr/>
            </a:pPr>
            <a:r>
              <a:rPr lang="fr-FR" b="1" dirty="0">
                <a:solidFill>
                  <a:srgbClr val="2B7758"/>
                </a:solidFill>
                <a:latin typeface="Marianne"/>
              </a:rPr>
              <a:t>Building a </a:t>
            </a:r>
            <a:r>
              <a:rPr lang="fr-FR" b="1" dirty="0" err="1">
                <a:solidFill>
                  <a:srgbClr val="2B7758"/>
                </a:solidFill>
                <a:latin typeface="Marianne"/>
              </a:rPr>
              <a:t>community</a:t>
            </a:r>
            <a:r>
              <a:rPr lang="fr-FR" b="1" dirty="0">
                <a:solidFill>
                  <a:srgbClr val="2B7758"/>
                </a:solidFill>
                <a:latin typeface="Marianne"/>
              </a:rPr>
              <a:t> </a:t>
            </a:r>
            <a:r>
              <a:rPr lang="fr-FR" b="1" dirty="0" err="1">
                <a:solidFill>
                  <a:srgbClr val="2B7758"/>
                </a:solidFill>
                <a:latin typeface="Marianne"/>
              </a:rPr>
              <a:t>along</a:t>
            </a:r>
            <a:r>
              <a:rPr lang="fr-FR" b="1" dirty="0">
                <a:solidFill>
                  <a:srgbClr val="2B7758"/>
                </a:solidFill>
                <a:latin typeface="Marianne"/>
              </a:rPr>
              <a:t> the continuum</a:t>
            </a:r>
            <a:endParaRPr lang="fr-FR" sz="2000" dirty="0">
              <a:solidFill>
                <a:srgbClr val="2B7758"/>
              </a:solidFill>
              <a:latin typeface="Marianne"/>
            </a:endParaRPr>
          </a:p>
        </p:txBody>
      </p:sp>
      <p:sp>
        <p:nvSpPr>
          <p:cNvPr id="11" name="Espace réservé du contenu 2"/>
          <p:cNvSpPr txBox="1"/>
          <p:nvPr/>
        </p:nvSpPr>
        <p:spPr bwMode="auto">
          <a:xfrm>
            <a:off x="246185" y="2616011"/>
            <a:ext cx="6252716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Observation densification in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obervatories</a:t>
            </a:r>
            <a:endParaRPr lang="fr-FR" sz="1600" b="1" dirty="0">
              <a:solidFill>
                <a:srgbClr val="833C0B"/>
              </a:solidFill>
              <a:latin typeface="Marianne"/>
              <a:ea typeface="Calibri"/>
              <a:cs typeface="Calibri"/>
            </a:endParaRPr>
          </a:p>
          <a:p>
            <a:pPr marL="844551" lvl="1" indent="-28575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Measure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additionnal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fluvial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carbon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forms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</a:p>
          <a:p>
            <a:pPr marL="844551" lvl="1" indent="-28575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Increase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measurement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frequency</a:t>
            </a:r>
            <a:endParaRPr lang="fr-FR" sz="1600" b="1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  <a:p>
            <a:pPr marL="844551" lvl="1" indent="-28575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Link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carbon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dynamics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at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different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time </a:t>
            </a:r>
            <a:r>
              <a:rPr lang="fr-FR" sz="1600" b="1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scales</a:t>
            </a:r>
            <a:r>
              <a:rPr lang="fr-FR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endParaRPr lang="en-US" sz="1600" b="1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Link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with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Terra Forma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project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</a:p>
          <a:p>
            <a:pPr marL="844551" lvl="1" indent="-28575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Courier New" panose="02070309020205020404" pitchFamily="49" charset="0"/>
              <a:buChar char="o"/>
              <a:defRPr/>
            </a:pP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Develop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i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in situ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sensing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for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dissolved</a:t>
            </a:r>
            <a:r>
              <a:rPr lang="fr-FR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gas</a:t>
            </a:r>
            <a:endParaRPr lang="fr-FR" sz="1600" dirty="0">
              <a:solidFill>
                <a:schemeClr val="tx1"/>
              </a:solidFill>
              <a:latin typeface="Marianne"/>
              <a:cs typeface="Calibri"/>
            </a:endParaRPr>
          </a:p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Link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between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aquatic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ecosystems</a:t>
            </a:r>
            <a:endParaRPr lang="fr-FR" sz="1600" dirty="0">
              <a:solidFill>
                <a:schemeClr val="tx1"/>
              </a:solidFill>
              <a:latin typeface="Marianne"/>
              <a:cs typeface="Calibri"/>
            </a:endParaRPr>
          </a:p>
          <a:p>
            <a:pPr lvl="1" indent="-355599">
              <a:lnSpc>
                <a:spcPct val="150000"/>
              </a:lnSpc>
              <a:buClr>
                <a:srgbClr val="833C0B"/>
              </a:buClr>
              <a:buSzPts val="2000"/>
              <a:buFont typeface="Arial"/>
              <a:buChar char="○"/>
              <a:defRPr/>
            </a:pPr>
            <a:r>
              <a:rPr lang="en-US" sz="1600" b="1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Coupled</a:t>
            </a:r>
            <a:r>
              <a:rPr lang="en-US" sz="1600" dirty="0">
                <a:solidFill>
                  <a:schemeClr val="tx1"/>
                </a:solidFill>
                <a:latin typeface="Marianne"/>
                <a:ea typeface="Calibri"/>
                <a:cs typeface="Calibri"/>
              </a:rPr>
              <a:t> observatories</a:t>
            </a:r>
            <a:endParaRPr lang="fr-FR" sz="14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21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6814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 dirty="0" err="1"/>
              <a:t>Carbonium</a:t>
            </a:r>
            <a:endParaRPr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307AE0D-393C-454B-B2B9-50631B209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02" y="2897923"/>
            <a:ext cx="5934490" cy="2808286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8F387D6-E8D4-4A09-896E-C27D4125AF4D}"/>
              </a:ext>
            </a:extLst>
          </p:cNvPr>
          <p:cNvSpPr txBox="1"/>
          <p:nvPr/>
        </p:nvSpPr>
        <p:spPr bwMode="auto">
          <a:xfrm>
            <a:off x="6169392" y="2295302"/>
            <a:ext cx="602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Marianne" panose="02000000000000000000"/>
              </a:rPr>
              <a:t>CarboNium</a:t>
            </a:r>
            <a:r>
              <a:rPr lang="fr-FR" b="1" dirty="0">
                <a:latin typeface="Marianne" panose="02000000000000000000"/>
              </a:rPr>
              <a:t> workshop 27-29</a:t>
            </a:r>
            <a:r>
              <a:rPr lang="fr-FR" b="1" baseline="30000" dirty="0">
                <a:latin typeface="Marianne" panose="02000000000000000000"/>
              </a:rPr>
              <a:t>th</a:t>
            </a:r>
            <a:r>
              <a:rPr lang="fr-FR" b="1" dirty="0">
                <a:latin typeface="Marianne" panose="02000000000000000000"/>
              </a:rPr>
              <a:t> </a:t>
            </a:r>
            <a:r>
              <a:rPr lang="fr-FR" b="1" dirty="0" err="1">
                <a:latin typeface="Marianne" panose="02000000000000000000"/>
              </a:rPr>
              <a:t>January</a:t>
            </a:r>
            <a:r>
              <a:rPr lang="fr-FR" b="1" dirty="0">
                <a:latin typeface="Marianne" panose="02000000000000000000"/>
              </a:rPr>
              <a:t> 2025, La Rochelle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798D42-7DE0-48C0-A954-9F899BDBE70A}"/>
              </a:ext>
            </a:extLst>
          </p:cNvPr>
          <p:cNvSpPr txBox="1"/>
          <p:nvPr/>
        </p:nvSpPr>
        <p:spPr bwMode="auto">
          <a:xfrm>
            <a:off x="246185" y="2232829"/>
            <a:ext cx="5923207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5000"/>
              </a:lnSpc>
              <a:buNone/>
              <a:defRPr/>
            </a:pPr>
            <a:r>
              <a:rPr lang="fr-FR" b="1" dirty="0">
                <a:solidFill>
                  <a:srgbClr val="2B7758"/>
                </a:solidFill>
                <a:latin typeface="Marianne"/>
              </a:rPr>
              <a:t>Building a </a:t>
            </a:r>
            <a:r>
              <a:rPr lang="fr-FR" b="1" dirty="0" err="1">
                <a:solidFill>
                  <a:srgbClr val="2B7758"/>
                </a:solidFill>
                <a:latin typeface="Marianne"/>
              </a:rPr>
              <a:t>community</a:t>
            </a:r>
            <a:r>
              <a:rPr lang="fr-FR" b="1" dirty="0">
                <a:solidFill>
                  <a:srgbClr val="2B7758"/>
                </a:solidFill>
                <a:latin typeface="Marianne"/>
              </a:rPr>
              <a:t> </a:t>
            </a:r>
            <a:r>
              <a:rPr lang="fr-FR" b="1" dirty="0" err="1">
                <a:solidFill>
                  <a:srgbClr val="2B7758"/>
                </a:solidFill>
                <a:latin typeface="Marianne"/>
              </a:rPr>
              <a:t>along</a:t>
            </a:r>
            <a:r>
              <a:rPr lang="fr-FR" b="1" dirty="0">
                <a:solidFill>
                  <a:srgbClr val="2B7758"/>
                </a:solidFill>
                <a:latin typeface="Marianne"/>
              </a:rPr>
              <a:t> the continuum</a:t>
            </a:r>
            <a:endParaRPr lang="fr-FR" sz="2000" dirty="0">
              <a:solidFill>
                <a:srgbClr val="2B7758"/>
              </a:solidFill>
              <a:latin typeface="Mariann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B26543-6599-4976-9DC3-58A88E601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433" y="2885441"/>
            <a:ext cx="5960866" cy="28207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BD5B03-EB5B-4A31-A6B2-E03A73AB8D67}"/>
              </a:ext>
            </a:extLst>
          </p:cNvPr>
          <p:cNvSpPr txBox="1"/>
          <p:nvPr/>
        </p:nvSpPr>
        <p:spPr bwMode="auto">
          <a:xfrm>
            <a:off x="6317793" y="2919046"/>
            <a:ext cx="4551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Marianne" panose="02000000000000000000"/>
              </a:rPr>
              <a:t>Flux </a:t>
            </a:r>
            <a:r>
              <a:rPr lang="fr-FR" sz="1400" b="1" dirty="0" err="1">
                <a:solidFill>
                  <a:schemeClr val="bg1"/>
                </a:solidFill>
                <a:latin typeface="Marianne" panose="02000000000000000000"/>
              </a:rPr>
              <a:t>tower</a:t>
            </a:r>
            <a:r>
              <a:rPr lang="fr-FR" sz="1400" b="1" dirty="0">
                <a:solidFill>
                  <a:schemeClr val="bg1"/>
                </a:solidFill>
                <a:latin typeface="Marianne" panose="02000000000000000000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Marianne" panose="02000000000000000000"/>
              </a:rPr>
              <a:t>measurement</a:t>
            </a:r>
            <a:r>
              <a:rPr lang="fr-FR" sz="1400" b="1" dirty="0">
                <a:solidFill>
                  <a:schemeClr val="bg1"/>
                </a:solidFill>
                <a:latin typeface="Marianne" panose="02000000000000000000"/>
              </a:rPr>
              <a:t>, Aiguillon Bay</a:t>
            </a:r>
          </a:p>
        </p:txBody>
      </p:sp>
    </p:spTree>
    <p:extLst>
      <p:ext uri="{BB962C8B-B14F-4D97-AF65-F5344CB8AC3E}">
        <p14:creationId xmlns:p14="http://schemas.microsoft.com/office/powerpoint/2010/main" val="174197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5678554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343939" y="271160"/>
            <a:ext cx="10525051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 err="1"/>
              <a:t>Increase</a:t>
            </a:r>
            <a:r>
              <a:rPr lang="fr-FR" sz="3200" dirty="0"/>
              <a:t> </a:t>
            </a:r>
            <a:r>
              <a:rPr lang="fr-FR" sz="3200" dirty="0" err="1"/>
              <a:t>Organic</a:t>
            </a:r>
            <a:r>
              <a:rPr lang="fr-FR" sz="3200" dirty="0"/>
              <a:t> </a:t>
            </a:r>
            <a:r>
              <a:rPr lang="fr-FR" sz="3200" dirty="0" err="1"/>
              <a:t>Carbon</a:t>
            </a:r>
            <a:r>
              <a:rPr lang="fr-FR" sz="3200" dirty="0"/>
              <a:t> </a:t>
            </a:r>
            <a:r>
              <a:rPr lang="fr-FR" sz="3200" dirty="0" err="1"/>
              <a:t>survey</a:t>
            </a:r>
            <a:r>
              <a:rPr lang="fr-FR" sz="3200" dirty="0"/>
              <a:t> in Critical Zone </a:t>
            </a:r>
            <a:r>
              <a:rPr lang="fr-FR" sz="3200" dirty="0" err="1"/>
              <a:t>Observatories</a:t>
            </a:r>
            <a:endParaRPr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4D42F7-DB61-44D8-AECA-026B7385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443" y="2125909"/>
            <a:ext cx="6191673" cy="38697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BC78BB-03B9-43C5-BCD6-2599AABE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08"/>
          <a:stretch/>
        </p:blipFill>
        <p:spPr>
          <a:xfrm>
            <a:off x="193321" y="2662816"/>
            <a:ext cx="5017486" cy="326841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9CD5016-11A5-48EA-8EF7-63100969DD23}"/>
              </a:ext>
            </a:extLst>
          </p:cNvPr>
          <p:cNvSpPr txBox="1"/>
          <p:nvPr/>
        </p:nvSpPr>
        <p:spPr>
          <a:xfrm>
            <a:off x="0" y="5843556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Poster Camille </a:t>
            </a:r>
            <a:r>
              <a:rPr lang="fr-FR" i="1" dirty="0" err="1"/>
              <a:t>Crapart</a:t>
            </a:r>
            <a:r>
              <a:rPr lang="fr-FR" i="1" dirty="0"/>
              <a:t> (post doc </a:t>
            </a:r>
            <a:r>
              <a:rPr lang="fr-FR" i="1" dirty="0" err="1"/>
              <a:t>CarboNium</a:t>
            </a:r>
            <a:r>
              <a:rPr lang="fr-FR" i="1" dirty="0"/>
              <a:t>)</a:t>
            </a:r>
          </a:p>
        </p:txBody>
      </p:sp>
      <p:sp>
        <p:nvSpPr>
          <p:cNvPr id="13" name="Espace réservé du contenu 2"/>
          <p:cNvSpPr txBox="1"/>
          <p:nvPr/>
        </p:nvSpPr>
        <p:spPr bwMode="auto">
          <a:xfrm>
            <a:off x="5210807" y="1241143"/>
            <a:ext cx="6252716" cy="551549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Survey of 12 river sites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launched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in 2025!  </a:t>
            </a:r>
          </a:p>
        </p:txBody>
      </p:sp>
      <p:sp>
        <p:nvSpPr>
          <p:cNvPr id="14" name="Espace réservé du contenu 2"/>
          <p:cNvSpPr txBox="1"/>
          <p:nvPr/>
        </p:nvSpPr>
        <p:spPr bwMode="auto">
          <a:xfrm>
            <a:off x="0" y="2164341"/>
            <a:ext cx="6252716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Protocol uniformisation (DOC, POC, DIC)</a:t>
            </a:r>
            <a:endParaRPr lang="fr-FR" sz="14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2D80F867-461B-40CD-9867-CDAF81C1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34514" y="1763330"/>
            <a:ext cx="1379764" cy="303547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91F9A71B-CA62-465B-B408-9DB747D669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1105"/>
          <a:stretch/>
        </p:blipFill>
        <p:spPr bwMode="auto">
          <a:xfrm>
            <a:off x="3049073" y="1664553"/>
            <a:ext cx="1433731" cy="531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86B098-4A49-4588-BFE3-A385D789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07" y="1724623"/>
            <a:ext cx="5514256" cy="27684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9CD5016-11A5-48EA-8EF7-63100969DD23}"/>
              </a:ext>
            </a:extLst>
          </p:cNvPr>
          <p:cNvSpPr txBox="1"/>
          <p:nvPr/>
        </p:nvSpPr>
        <p:spPr>
          <a:xfrm>
            <a:off x="0" y="5843556"/>
            <a:ext cx="595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Poster </a:t>
            </a:r>
            <a:r>
              <a:rPr lang="fr-FR" b="1" i="1" dirty="0"/>
              <a:t>Camille </a:t>
            </a:r>
            <a:r>
              <a:rPr lang="fr-FR" b="1" i="1" dirty="0" err="1"/>
              <a:t>Crapart</a:t>
            </a:r>
            <a:r>
              <a:rPr lang="fr-FR" b="1" i="1" dirty="0"/>
              <a:t> </a:t>
            </a:r>
            <a:r>
              <a:rPr lang="fr-FR" i="1" dirty="0"/>
              <a:t>(post doc </a:t>
            </a:r>
            <a:r>
              <a:rPr lang="fr-FR" i="1" dirty="0" err="1"/>
              <a:t>CarboNium</a:t>
            </a:r>
            <a:r>
              <a:rPr lang="fr-FR" i="1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86F207-9626-40BD-BE89-F4FB4E8A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764" y="3299352"/>
            <a:ext cx="5782042" cy="2913536"/>
          </a:xfrm>
          <a:prstGeom prst="rect">
            <a:avLst/>
          </a:prstGeom>
        </p:spPr>
      </p:pic>
      <p:sp>
        <p:nvSpPr>
          <p:cNvPr id="13" name="Espace réservé du contenu 2"/>
          <p:cNvSpPr txBox="1"/>
          <p:nvPr/>
        </p:nvSpPr>
        <p:spPr bwMode="auto">
          <a:xfrm>
            <a:off x="5210807" y="1241143"/>
            <a:ext cx="6252716" cy="551549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Survey of 12 river sites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launched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in 2025!  </a:t>
            </a:r>
          </a:p>
        </p:txBody>
      </p:sp>
      <p:sp>
        <p:nvSpPr>
          <p:cNvPr id="14" name="Espace réservé du contenu 2"/>
          <p:cNvSpPr txBox="1"/>
          <p:nvPr/>
        </p:nvSpPr>
        <p:spPr bwMode="auto">
          <a:xfrm>
            <a:off x="0" y="2164341"/>
            <a:ext cx="6252716" cy="2143770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indent="-355599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Font typeface="Arial"/>
              <a:buChar char="●"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Protocol uniformisation (DOC, POC, DIC)</a:t>
            </a:r>
            <a:endParaRPr lang="fr-FR" sz="1400" dirty="0">
              <a:solidFill>
                <a:schemeClr val="tx1"/>
              </a:solidFill>
              <a:latin typeface="Marianne"/>
              <a:ea typeface="Calibri"/>
              <a:cs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ABC78BB-03B9-43C5-BCD6-2599AABE3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08"/>
          <a:stretch/>
        </p:blipFill>
        <p:spPr bwMode="auto">
          <a:xfrm>
            <a:off x="193321" y="2662816"/>
            <a:ext cx="5017486" cy="326841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D80F867-461B-40CD-9867-CDAF81C1D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34514" y="1763330"/>
            <a:ext cx="1379764" cy="303547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91F9A71B-CA62-465B-B408-9DB747D669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1105"/>
          <a:stretch/>
        </p:blipFill>
        <p:spPr bwMode="auto">
          <a:xfrm>
            <a:off x="3049073" y="1664553"/>
            <a:ext cx="1433731" cy="531817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57B9DBAC-9976-4295-9BB9-A7CA15D680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343939" y="241527"/>
            <a:ext cx="10525051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 err="1"/>
              <a:t>Increase</a:t>
            </a:r>
            <a:r>
              <a:rPr lang="fr-FR" sz="3200" dirty="0"/>
              <a:t> </a:t>
            </a:r>
            <a:r>
              <a:rPr lang="fr-FR" sz="3200" dirty="0" err="1"/>
              <a:t>Organic</a:t>
            </a:r>
            <a:r>
              <a:rPr lang="fr-FR" sz="3200" dirty="0"/>
              <a:t> </a:t>
            </a:r>
            <a:r>
              <a:rPr lang="fr-FR" sz="3200" dirty="0" err="1"/>
              <a:t>Carbon</a:t>
            </a:r>
            <a:r>
              <a:rPr lang="fr-FR" sz="3200" dirty="0"/>
              <a:t> </a:t>
            </a:r>
            <a:r>
              <a:rPr lang="fr-FR" sz="3200" dirty="0" err="1"/>
              <a:t>survey</a:t>
            </a:r>
            <a:r>
              <a:rPr lang="fr-FR" sz="3200" dirty="0"/>
              <a:t> in Critical Zone </a:t>
            </a:r>
            <a:r>
              <a:rPr lang="fr-FR" sz="3200" dirty="0" err="1"/>
              <a:t>Observatories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01605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4"/>
            <a:ext cx="1051560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 err="1"/>
              <a:t>Measure</a:t>
            </a:r>
            <a:r>
              <a:rPr lang="fr-FR" sz="3200" dirty="0"/>
              <a:t> </a:t>
            </a:r>
            <a:r>
              <a:rPr lang="fr-FR" sz="3200" dirty="0" err="1"/>
              <a:t>Carbon</a:t>
            </a:r>
            <a:r>
              <a:rPr lang="fr-FR" sz="3200" dirty="0"/>
              <a:t> </a:t>
            </a:r>
            <a:r>
              <a:rPr lang="fr-FR" sz="3200" dirty="0" err="1"/>
              <a:t>dynamics</a:t>
            </a:r>
            <a:r>
              <a:rPr lang="fr-FR" sz="3200" dirty="0"/>
              <a:t> </a:t>
            </a:r>
            <a:r>
              <a:rPr lang="fr-FR" sz="3200" dirty="0" err="1"/>
              <a:t>from</a:t>
            </a:r>
            <a:r>
              <a:rPr lang="fr-FR" sz="3200" dirty="0"/>
              <a:t> the diurnal </a:t>
            </a:r>
            <a:r>
              <a:rPr lang="fr-FR" sz="3200" dirty="0" err="1"/>
              <a:t>scale</a:t>
            </a:r>
            <a:r>
              <a:rPr lang="fr-FR" sz="3200" dirty="0"/>
              <a:t>….</a:t>
            </a:r>
            <a:endParaRPr sz="3200" dirty="0"/>
          </a:p>
        </p:txBody>
      </p:sp>
      <p:sp>
        <p:nvSpPr>
          <p:cNvPr id="5" name="Espace réservé du contenu 2"/>
          <p:cNvSpPr txBox="1"/>
          <p:nvPr/>
        </p:nvSpPr>
        <p:spPr bwMode="auto">
          <a:xfrm>
            <a:off x="354470" y="1918178"/>
            <a:ext cx="6252716" cy="620485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533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8286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50"/>
              <a:buFont typeface="Arial"/>
              <a:buChar char="•"/>
              <a:defRPr sz="94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101601" indent="0">
              <a:lnSpc>
                <a:spcPct val="105000"/>
              </a:lnSpc>
              <a:spcBef>
                <a:spcPts val="1199"/>
              </a:spcBef>
              <a:buClr>
                <a:srgbClr val="833C0B"/>
              </a:buClr>
              <a:buSzPts val="2000"/>
              <a:buNone/>
              <a:defRPr/>
            </a:pP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Diurnal C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evasion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 cycles in </a:t>
            </a:r>
            <a:r>
              <a:rPr lang="fr-FR" sz="1600" b="1" dirty="0" err="1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lakes</a:t>
            </a:r>
            <a:r>
              <a:rPr lang="fr-FR" sz="1600" b="1" dirty="0">
                <a:solidFill>
                  <a:srgbClr val="833C0B"/>
                </a:solidFill>
                <a:latin typeface="Marianne"/>
                <a:ea typeface="Calibri"/>
                <a:cs typeface="Calibri"/>
              </a:rPr>
              <a:t>…..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328C894B-BF3A-C287-C509-C00E63E2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693" y="1775195"/>
            <a:ext cx="2091617" cy="3560397"/>
          </a:xfrm>
          <a:prstGeom prst="rect">
            <a:avLst/>
          </a:prstGeom>
        </p:spPr>
      </p:pic>
      <p:pic>
        <p:nvPicPr>
          <p:cNvPr id="9" name="Picture 5" descr="A graph of different types of graphs&#10;&#10;AI-generated content may be incorrect.">
            <a:extLst>
              <a:ext uri="{FF2B5EF4-FFF2-40B4-BE49-F238E27FC236}">
                <a16:creationId xmlns:a16="http://schemas.microsoft.com/office/drawing/2014/main" id="{A1B14B2D-2FEF-53EC-75FC-58CB0C644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63" t="65944" r="463" b="-2865"/>
          <a:stretch/>
        </p:blipFill>
        <p:spPr>
          <a:xfrm>
            <a:off x="0" y="3429000"/>
            <a:ext cx="6317929" cy="16176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6930F2-644E-4367-927E-8713177BD6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42" r="61671" b="9302"/>
          <a:stretch/>
        </p:blipFill>
        <p:spPr>
          <a:xfrm>
            <a:off x="6330462" y="2078995"/>
            <a:ext cx="2945179" cy="3256597"/>
          </a:xfrm>
          <a:prstGeom prst="rect">
            <a:avLst/>
          </a:prstGeom>
        </p:spPr>
      </p:pic>
      <p:sp>
        <p:nvSpPr>
          <p:cNvPr id="11" name="ZoneTexte 17">
            <a:extLst>
              <a:ext uri="{FF2B5EF4-FFF2-40B4-BE49-F238E27FC236}">
                <a16:creationId xmlns:a16="http://schemas.microsoft.com/office/drawing/2014/main" id="{3F6CD1C2-AE20-432E-8A92-75F32E21E026}"/>
              </a:ext>
            </a:extLst>
          </p:cNvPr>
          <p:cNvSpPr txBox="1"/>
          <p:nvPr/>
        </p:nvSpPr>
        <p:spPr>
          <a:xfrm>
            <a:off x="9680486" y="2089920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Automatic</a:t>
            </a:r>
            <a:r>
              <a:rPr lang="fr-FR" sz="1200" b="1" dirty="0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floating</a:t>
            </a:r>
            <a:r>
              <a:rPr lang="fr-FR" sz="1200" b="1" dirty="0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chamber</a:t>
            </a:r>
            <a:endParaRPr lang="fr-FR" sz="1200" b="1" dirty="0">
              <a:solidFill>
                <a:schemeClr val="bg1"/>
              </a:solidFill>
              <a:latin typeface="Marianne" panose="0200000000000000000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50B0962C-B2DC-468C-9FE3-600B93C15E2F}"/>
              </a:ext>
            </a:extLst>
          </p:cNvPr>
          <p:cNvSpPr txBox="1"/>
          <p:nvPr/>
        </p:nvSpPr>
        <p:spPr>
          <a:xfrm>
            <a:off x="9769452" y="3707293"/>
            <a:ext cx="1802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Manual </a:t>
            </a:r>
            <a:r>
              <a:rPr lang="fr-FR" sz="1200" b="1" dirty="0" err="1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floating</a:t>
            </a:r>
            <a:r>
              <a:rPr lang="fr-FR" sz="1200" b="1" dirty="0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Marianne" panose="02000000000000000000"/>
                <a:ea typeface="CMU SERIF ROMAN" panose="02000603000000000000" pitchFamily="2" charset="0"/>
                <a:cs typeface="CMU SERIF ROMAN" panose="02000603000000000000" pitchFamily="2" charset="0"/>
              </a:rPr>
              <a:t>chamber</a:t>
            </a:r>
            <a:endParaRPr lang="fr-FR" sz="1200" b="1" dirty="0">
              <a:solidFill>
                <a:schemeClr val="bg1"/>
              </a:solidFill>
              <a:latin typeface="Marianne" panose="0200000000000000000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7098" y="5767695"/>
            <a:ext cx="504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latin typeface="Marianne" panose="02000000000000000000"/>
              </a:rPr>
              <a:t>Viet Van </a:t>
            </a:r>
            <a:r>
              <a:rPr lang="fr-FR" b="1" i="1" dirty="0" err="1">
                <a:latin typeface="Marianne" panose="02000000000000000000"/>
              </a:rPr>
              <a:t>Tran</a:t>
            </a:r>
            <a:r>
              <a:rPr lang="fr-FR" b="1" i="1" dirty="0">
                <a:latin typeface="Marianne" panose="02000000000000000000"/>
              </a:rPr>
              <a:t>, Didier Jezequel, WP7</a:t>
            </a:r>
            <a:endParaRPr lang="en-US" b="1" i="1" dirty="0">
              <a:latin typeface="Marianne" panose="0200000000000000000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48FAC2-9A90-49A3-A693-2EC8DD6228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4693" y="5420101"/>
            <a:ext cx="1424363" cy="7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4"/>
            <a:ext cx="1051560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/>
              <a:t>… to the </a:t>
            </a:r>
            <a:r>
              <a:rPr lang="fr-FR" sz="3200" dirty="0" err="1"/>
              <a:t>annual</a:t>
            </a:r>
            <a:r>
              <a:rPr lang="fr-FR" sz="3200" dirty="0"/>
              <a:t> to </a:t>
            </a:r>
            <a:r>
              <a:rPr lang="fr-FR" sz="3200" dirty="0" err="1"/>
              <a:t>decennal</a:t>
            </a:r>
            <a:r>
              <a:rPr lang="fr-FR" sz="3200" dirty="0"/>
              <a:t> </a:t>
            </a:r>
            <a:r>
              <a:rPr lang="fr-FR" sz="3200" dirty="0" err="1"/>
              <a:t>scale</a:t>
            </a:r>
            <a:endParaRPr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103006" y="5759567"/>
            <a:ext cx="87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Marianne"/>
              </a:rPr>
              <a:t>See</a:t>
            </a:r>
            <a:r>
              <a:rPr lang="fr-FR" i="1" dirty="0">
                <a:latin typeface="Marianne"/>
              </a:rPr>
              <a:t> poster </a:t>
            </a:r>
            <a:r>
              <a:rPr lang="fr-FR" b="1" i="1" dirty="0">
                <a:latin typeface="Marianne"/>
              </a:rPr>
              <a:t>Benjamin Amann </a:t>
            </a:r>
            <a:r>
              <a:rPr lang="fr-FR" i="1" dirty="0">
                <a:latin typeface="Marianne"/>
              </a:rPr>
              <a:t>(post doc </a:t>
            </a:r>
            <a:r>
              <a:rPr lang="fr-FR" i="1" dirty="0" err="1">
                <a:latin typeface="Marianne"/>
              </a:rPr>
              <a:t>CarboNium</a:t>
            </a:r>
            <a:r>
              <a:rPr lang="fr-FR" i="1" dirty="0">
                <a:latin typeface="Marianne"/>
              </a:rPr>
              <a:t>)</a:t>
            </a:r>
            <a:endParaRPr lang="en-US" i="1" dirty="0">
              <a:latin typeface="Marianne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CBFFBAF-EFE2-DF76-2C5D-E02C8AA57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53" t="8425" r="2686" b="54422"/>
          <a:stretch/>
        </p:blipFill>
        <p:spPr bwMode="auto">
          <a:xfrm>
            <a:off x="1243386" y="2915185"/>
            <a:ext cx="1697790" cy="208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C1487D34-6FD9-6DC0-3C33-22B1FF20A128}"/>
              </a:ext>
            </a:extLst>
          </p:cNvPr>
          <p:cNvSpPr txBox="1"/>
          <p:nvPr/>
        </p:nvSpPr>
        <p:spPr bwMode="auto">
          <a:xfrm>
            <a:off x="1317148" y="5025706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3DD0C2B-674A-2D11-B3E6-BF6887FFFD62}"/>
              </a:ext>
            </a:extLst>
          </p:cNvPr>
          <p:cNvSpPr txBox="1"/>
          <p:nvPr/>
        </p:nvSpPr>
        <p:spPr bwMode="auto">
          <a:xfrm>
            <a:off x="4644243" y="4656819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  <a:r>
              <a:rPr 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C35168DF-DD74-0F1F-2E1C-7E3A12722F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9" t="3096" r="1203" b="18897"/>
          <a:stretch/>
        </p:blipFill>
        <p:spPr bwMode="auto">
          <a:xfrm>
            <a:off x="4686199" y="2904345"/>
            <a:ext cx="1746250" cy="1466154"/>
          </a:xfrm>
          <a:prstGeom prst="rect">
            <a:avLst/>
          </a:prstGeom>
        </p:spPr>
      </p:pic>
      <p:pic>
        <p:nvPicPr>
          <p:cNvPr id="10" name="Picture 2" descr="Ifremer">
            <a:extLst>
              <a:ext uri="{FF2B5EF4-FFF2-40B4-BE49-F238E27FC236}">
                <a16:creationId xmlns:a16="http://schemas.microsoft.com/office/drawing/2014/main" id="{BF35236B-6D92-B500-8A69-018D22A34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37818" r="5577" b="33515"/>
          <a:stretch/>
        </p:blipFill>
        <p:spPr bwMode="auto">
          <a:xfrm>
            <a:off x="8474325" y="5795306"/>
            <a:ext cx="671323" cy="2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407F4ADF-609B-3EC0-5FA8-C6C6F58F8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r="6122"/>
          <a:stretch/>
        </p:blipFill>
        <p:spPr bwMode="auto">
          <a:xfrm>
            <a:off x="3009860" y="2915731"/>
            <a:ext cx="1664675" cy="2088000"/>
          </a:xfrm>
          <a:prstGeom prst="rect">
            <a:avLst/>
          </a:prstGeom>
        </p:spPr>
      </p:pic>
      <p:pic>
        <p:nvPicPr>
          <p:cNvPr id="13" name="Picture 25">
            <a:extLst>
              <a:ext uri="{FF2B5EF4-FFF2-40B4-BE49-F238E27FC236}">
                <a16:creationId xmlns:a16="http://schemas.microsoft.com/office/drawing/2014/main" id="{FCDCCD32-D7C4-93C5-9B08-AE019A43E0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177" r="20193" b="19202"/>
          <a:stretch/>
        </p:blipFill>
        <p:spPr bwMode="auto">
          <a:xfrm>
            <a:off x="7455700" y="2817236"/>
            <a:ext cx="2368594" cy="1890981"/>
          </a:xfrm>
          <a:prstGeom prst="rect">
            <a:avLst/>
          </a:prstGeom>
        </p:spPr>
      </p:pic>
      <p:pic>
        <p:nvPicPr>
          <p:cNvPr id="14" name="Picture 2" descr="LIENSs - limitrack">
            <a:extLst>
              <a:ext uri="{FF2B5EF4-FFF2-40B4-BE49-F238E27FC236}">
                <a16:creationId xmlns:a16="http://schemas.microsoft.com/office/drawing/2014/main" id="{9A69702A-7056-9368-E768-8BB43F6C5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71" y="5768341"/>
            <a:ext cx="448514" cy="44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FC7A79E5-61A8-C518-AA3E-E10B5AF0B0A9}"/>
              </a:ext>
            </a:extLst>
          </p:cNvPr>
          <p:cNvSpPr txBox="1"/>
          <p:nvPr/>
        </p:nvSpPr>
        <p:spPr bwMode="auto">
          <a:xfrm>
            <a:off x="7999785" y="4793149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9">
            <a:extLst>
              <a:ext uri="{FF2B5EF4-FFF2-40B4-BE49-F238E27FC236}">
                <a16:creationId xmlns:a16="http://schemas.microsoft.com/office/drawing/2014/main" id="{594AD39A-2437-FC69-38A5-70E5E15284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0"/>
          <a:stretch/>
        </p:blipFill>
        <p:spPr bwMode="auto">
          <a:xfrm rot="5400000">
            <a:off x="9606875" y="2882179"/>
            <a:ext cx="2653679" cy="1687334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060C696A-808A-3E44-3389-9FC717A1F1D4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243386" y="2013022"/>
            <a:ext cx="4472302" cy="269052"/>
          </a:xfrm>
        </p:spPr>
        <p:txBody>
          <a:bodyPr>
            <a:normAutofit fontScale="62500" lnSpcReduction="20000"/>
          </a:bodyPr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fr-FR" sz="2500" b="1" dirty="0" err="1"/>
              <a:t>Carbon</a:t>
            </a:r>
            <a:r>
              <a:rPr lang="fr-FR" sz="2500" b="1" dirty="0"/>
              <a:t> </a:t>
            </a:r>
            <a:r>
              <a:rPr lang="fr-FR" sz="2500" b="1" dirty="0" err="1"/>
              <a:t>uptake</a:t>
            </a:r>
            <a:r>
              <a:rPr lang="fr-FR" sz="2500" b="1" dirty="0"/>
              <a:t> (</a:t>
            </a:r>
            <a:r>
              <a:rPr lang="fr-FR" sz="2500" b="1" dirty="0" err="1"/>
              <a:t>season</a:t>
            </a:r>
            <a:r>
              <a:rPr lang="fr-FR" sz="2500" b="1" dirty="0"/>
              <a:t>/ </a:t>
            </a:r>
            <a:r>
              <a:rPr lang="fr-FR" sz="2500" b="1" dirty="0" err="1"/>
              <a:t>years</a:t>
            </a:r>
            <a:r>
              <a:rPr lang="fr-FR" sz="2500" b="1" dirty="0"/>
              <a:t>)</a:t>
            </a:r>
          </a:p>
        </p:txBody>
      </p: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35C5EA62-7080-E360-5CB3-6818F1D38370}"/>
              </a:ext>
            </a:extLst>
          </p:cNvPr>
          <p:cNvCxnSpPr/>
          <p:nvPr/>
        </p:nvCxnSpPr>
        <p:spPr bwMode="auto">
          <a:xfrm>
            <a:off x="6937445" y="1576820"/>
            <a:ext cx="0" cy="48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CE9788E0-FCA1-D0AF-3532-B7507014DDB4}"/>
              </a:ext>
            </a:extLst>
          </p:cNvPr>
          <p:cNvSpPr txBox="1">
            <a:spLocks/>
          </p:cNvSpPr>
          <p:nvPr/>
        </p:nvSpPr>
        <p:spPr bwMode="auto">
          <a:xfrm>
            <a:off x="7164270" y="1855669"/>
            <a:ext cx="5027730" cy="470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8D533E"/>
                </a:solidFill>
                <a:latin typeface="Marianne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  <a:defRPr/>
            </a:pPr>
            <a:r>
              <a:rPr lang="fr-FR" sz="2500" b="1" dirty="0" err="1"/>
              <a:t>Carbon</a:t>
            </a:r>
            <a:r>
              <a:rPr lang="fr-FR" sz="2500" b="1" dirty="0"/>
              <a:t> </a:t>
            </a:r>
            <a:r>
              <a:rPr lang="fr-FR" sz="2500" b="1" dirty="0" err="1"/>
              <a:t>sequestration</a:t>
            </a:r>
            <a:r>
              <a:rPr lang="fr-FR" sz="2500" b="1" dirty="0"/>
              <a:t> (</a:t>
            </a:r>
            <a:r>
              <a:rPr lang="fr-FR" sz="2500" b="1" dirty="0" err="1"/>
              <a:t>decades</a:t>
            </a:r>
            <a:r>
              <a:rPr lang="fr-FR" sz="2500" b="1" dirty="0"/>
              <a:t>/ centuries)</a:t>
            </a:r>
          </a:p>
        </p:txBody>
      </p:sp>
      <p:pic>
        <p:nvPicPr>
          <p:cNvPr id="26" name="Picture 2" descr="LIENSs - limitrack">
            <a:extLst>
              <a:ext uri="{FF2B5EF4-FFF2-40B4-BE49-F238E27FC236}">
                <a16:creationId xmlns:a16="http://schemas.microsoft.com/office/drawing/2014/main" id="{9A69702A-7056-9368-E768-8BB43F6C5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93" y="5683375"/>
            <a:ext cx="448514" cy="44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9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041840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85800" y="365124"/>
            <a:ext cx="10515600" cy="1325562"/>
          </a:xfrm>
        </p:spPr>
        <p:txBody>
          <a:bodyPr>
            <a:normAutofit/>
          </a:bodyPr>
          <a:lstStyle>
            <a:lvl1pPr>
              <a:defRPr>
                <a:solidFill>
                  <a:srgbClr val="2B7758"/>
                </a:solidFill>
                <a:latin typeface="Marianne"/>
              </a:defRPr>
            </a:lvl1pPr>
          </a:lstStyle>
          <a:p>
            <a:pPr>
              <a:defRPr/>
            </a:pPr>
            <a:r>
              <a:rPr lang="fr-FR" sz="3200" dirty="0"/>
              <a:t>… to the </a:t>
            </a:r>
            <a:r>
              <a:rPr lang="fr-FR" sz="3200" dirty="0" err="1"/>
              <a:t>annual</a:t>
            </a:r>
            <a:r>
              <a:rPr lang="fr-FR" sz="3200" dirty="0"/>
              <a:t> to </a:t>
            </a:r>
            <a:r>
              <a:rPr lang="fr-FR" sz="3200" dirty="0" err="1"/>
              <a:t>decennal</a:t>
            </a:r>
            <a:r>
              <a:rPr lang="fr-FR" sz="3200" dirty="0"/>
              <a:t> </a:t>
            </a:r>
            <a:r>
              <a:rPr lang="fr-FR" sz="3200" dirty="0" err="1"/>
              <a:t>scale</a:t>
            </a:r>
            <a:endParaRPr sz="3200" dirty="0"/>
          </a:p>
        </p:txBody>
      </p:sp>
      <p:pic>
        <p:nvPicPr>
          <p:cNvPr id="14" name="Picture 2" descr="LIENSs - limitrack">
            <a:extLst>
              <a:ext uri="{FF2B5EF4-FFF2-40B4-BE49-F238E27FC236}">
                <a16:creationId xmlns:a16="http://schemas.microsoft.com/office/drawing/2014/main" id="{9A69702A-7056-9368-E768-8BB43F6C5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71" y="5768341"/>
            <a:ext cx="448514" cy="44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35C5EA62-7080-E360-5CB3-6818F1D38370}"/>
              </a:ext>
            </a:extLst>
          </p:cNvPr>
          <p:cNvCxnSpPr/>
          <p:nvPr/>
        </p:nvCxnSpPr>
        <p:spPr bwMode="auto">
          <a:xfrm>
            <a:off x="6937445" y="1576820"/>
            <a:ext cx="0" cy="4860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8">
            <a:extLst>
              <a:ext uri="{FF2B5EF4-FFF2-40B4-BE49-F238E27FC236}">
                <a16:creationId xmlns:a16="http://schemas.microsoft.com/office/drawing/2014/main" id="{185B412F-A647-8F6C-8729-9888E3926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03"/>
          <a:stretch/>
        </p:blipFill>
        <p:spPr bwMode="auto">
          <a:xfrm>
            <a:off x="9025524" y="1027905"/>
            <a:ext cx="2594709" cy="2056723"/>
          </a:xfrm>
          <a:prstGeom prst="rect">
            <a:avLst/>
          </a:prstGeom>
        </p:spPr>
      </p:pic>
      <p:sp>
        <p:nvSpPr>
          <p:cNvPr id="21" name="TextBox 27">
            <a:extLst>
              <a:ext uri="{FF2B5EF4-FFF2-40B4-BE49-F238E27FC236}">
                <a16:creationId xmlns:a16="http://schemas.microsoft.com/office/drawing/2014/main" id="{C6486530-7C96-F54A-C8AD-DEDE5025FC20}"/>
              </a:ext>
            </a:extLst>
          </p:cNvPr>
          <p:cNvSpPr txBox="1"/>
          <p:nvPr/>
        </p:nvSpPr>
        <p:spPr bwMode="auto">
          <a:xfrm>
            <a:off x="39255" y="5672508"/>
            <a:ext cx="486864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Sarrazin E.,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Rapport M2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CarboNium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Amann et al., 2024; Mayen et al., 2024; Perry et al., 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CC23BEBD-E987-76E9-524F-6016F04BA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20883" y="1281256"/>
            <a:ext cx="10023760" cy="45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70374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</TotalTime>
  <Words>558</Words>
  <Application>Microsoft Office PowerPoint</Application>
  <DocSecurity>0</DocSecurity>
  <PresentationFormat>Grand écran</PresentationFormat>
  <Paragraphs>122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Avenir Next LT Pro</vt:lpstr>
      <vt:lpstr>Calibri</vt:lpstr>
      <vt:lpstr>Calibri Light</vt:lpstr>
      <vt:lpstr>Courier New</vt:lpstr>
      <vt:lpstr>Marianne</vt:lpstr>
      <vt:lpstr>Conception personnalisée</vt:lpstr>
      <vt:lpstr>CarboNium  Carbon dynamics in the Terrestrial to Aquatic continuum : Support to French national infrastructures</vt:lpstr>
      <vt:lpstr>Carbonium</vt:lpstr>
      <vt:lpstr>Carbonium</vt:lpstr>
      <vt:lpstr>Carbonium</vt:lpstr>
      <vt:lpstr>Increase Organic Carbon survey in Critical Zone Observatories</vt:lpstr>
      <vt:lpstr>Increase Organic Carbon survey in Critical Zone Observatories</vt:lpstr>
      <vt:lpstr>Measure Carbon dynamics from the diurnal scale….</vt:lpstr>
      <vt:lpstr>… to the annual to decennal scale</vt:lpstr>
      <vt:lpstr>… to the annual to decennal scale</vt:lpstr>
      <vt:lpstr>Develop GHG in situ sensing solutions</vt:lpstr>
      <vt:lpstr>Measure dissolved GHG (CO2, CH4, N2O) in French River estuaries</vt:lpstr>
      <vt:lpstr>Link between Aquatic Ecosystems</vt:lpstr>
      <vt:lpstr>2025 highlights and 2026 perspectives </vt:lpstr>
      <vt:lpstr>Thanks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Romain Bergin</dc:creator>
  <cp:keywords/>
  <dc:description/>
  <cp:lastModifiedBy>JULIEN NÉMERY</cp:lastModifiedBy>
  <cp:revision>240</cp:revision>
  <dcterms:created xsi:type="dcterms:W3CDTF">2023-08-30T09:55:32Z</dcterms:created>
  <dcterms:modified xsi:type="dcterms:W3CDTF">2025-11-04T08:09:38Z</dcterms:modified>
  <cp:category/>
  <dc:identifier/>
  <cp:contentStatus/>
  <dc:language/>
  <cp:version/>
</cp:coreProperties>
</file>