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/>
    <p:restoredTop sz="94674"/>
  </p:normalViewPr>
  <p:slideViewPr>
    <p:cSldViewPr snapToGrid="0">
      <p:cViewPr varScale="1">
        <p:scale>
          <a:sx n="124" d="100"/>
          <a:sy n="124" d="100"/>
        </p:scale>
        <p:origin x="856" y="3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3531455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41723696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5355F0-1B71-42AF-B203-FFEC23C48178}" type="datetimeFigureOut">
              <a:rPr lang="fr-FR"/>
              <a:t>03/11/2025</a:t>
            </a:fld>
            <a:endParaRPr lang="fr-FR"/>
          </a:p>
        </p:txBody>
      </p:sp>
      <p:sp>
        <p:nvSpPr>
          <p:cNvPr id="1105427023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49224423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300413"/>
            <a:ext cx="9753600" cy="270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99661463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6987820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6951E0-FA33-4634-9CC4-0C280ED54204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403902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552384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9478426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2052A28-3211-4A22-EAF9-552B7EC777EC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692167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71651329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4922259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FD2697-8F37-AFF6-B951-153C2F02C300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1950877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1345477436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2056649682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3554501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1822027419" name="Imag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1941825640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03/11/2025</a:t>
            </a:fld>
            <a:endParaRPr lang="fr-FR">
              <a:latin typeface="Avenir Next LT Pro"/>
            </a:endParaRPr>
          </a:p>
        </p:txBody>
      </p:sp>
      <p:sp>
        <p:nvSpPr>
          <p:cNvPr id="1186599396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pic>
        <p:nvPicPr>
          <p:cNvPr id="1185723129" name="Image 2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5947" y="71220"/>
            <a:ext cx="1190616" cy="1078719"/>
          </a:xfrm>
          <a:prstGeom prst="rect">
            <a:avLst/>
          </a:prstGeom>
        </p:spPr>
      </p:pic>
      <p:sp>
        <p:nvSpPr>
          <p:cNvPr id="219979874" name="Titre 1"/>
          <p:cNvSpPr>
            <a:spLocks noGrp="1"/>
          </p:cNvSpPr>
          <p:nvPr>
            <p:ph type="ctrTitle"/>
          </p:nvPr>
        </p:nvSpPr>
        <p:spPr bwMode="auto">
          <a:xfrm>
            <a:off x="3124200" y="2627426"/>
            <a:ext cx="9144000" cy="1563176"/>
          </a:xfrm>
        </p:spPr>
        <p:txBody>
          <a:bodyPr anchor="b"/>
          <a:lstStyle>
            <a:lvl1pPr algn="l">
              <a:defRPr sz="6000"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79860714" name="Sous-titre 2"/>
          <p:cNvSpPr>
            <a:spLocks noGrp="1"/>
          </p:cNvSpPr>
          <p:nvPr>
            <p:ph type="subTitle" idx="1"/>
          </p:nvPr>
        </p:nvSpPr>
        <p:spPr bwMode="auto">
          <a:xfrm>
            <a:off x="3167431" y="4043282"/>
            <a:ext cx="9144000" cy="108794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8D53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pic>
        <p:nvPicPr>
          <p:cNvPr id="1207008614" name="Imag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241487" y="-27116"/>
            <a:ext cx="2230327" cy="1235587"/>
          </a:xfrm>
          <a:prstGeom prst="rect">
            <a:avLst/>
          </a:prstGeom>
        </p:spPr>
      </p:pic>
      <p:pic>
        <p:nvPicPr>
          <p:cNvPr id="1961119469" name="Image 2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41029" y="5431536"/>
            <a:ext cx="1298648" cy="341975"/>
          </a:xfrm>
          <a:prstGeom prst="rect">
            <a:avLst/>
          </a:prstGeom>
        </p:spPr>
      </p:pic>
      <p:pic>
        <p:nvPicPr>
          <p:cNvPr id="2139558340" name="Image 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353760" y="5179879"/>
            <a:ext cx="852494" cy="840803"/>
          </a:xfrm>
          <a:prstGeom prst="rect">
            <a:avLst/>
          </a:prstGeom>
        </p:spPr>
      </p:pic>
      <p:sp>
        <p:nvSpPr>
          <p:cNvPr id="2104970869" name="Rectangle 9"/>
          <p:cNvSpPr/>
          <p:nvPr userDrawn="1"/>
        </p:nvSpPr>
        <p:spPr bwMode="auto">
          <a:xfrm>
            <a:off x="1023823" y="1177467"/>
            <a:ext cx="3586278" cy="4957997"/>
          </a:xfrm>
          <a:prstGeom prst="rect">
            <a:avLst/>
          </a:prstGeom>
          <a:blipFill>
            <a:blip r:embed="rId7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46927361" name="Image 1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1768232366" name="Image 24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538307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1248072968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6858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/>
              <a:t>Modifiez le titre</a:t>
            </a:r>
            <a:endParaRPr/>
          </a:p>
        </p:txBody>
      </p:sp>
      <p:sp>
        <p:nvSpPr>
          <p:cNvPr id="1862730623" name="Espace réservé du contenu 2"/>
          <p:cNvSpPr>
            <a:spLocks noGrp="1"/>
          </p:cNvSpPr>
          <p:nvPr>
            <p:ph sz="half" idx="1" hasCustomPrompt="1"/>
          </p:nvPr>
        </p:nvSpPr>
        <p:spPr bwMode="auto">
          <a:xfrm>
            <a:off x="685800" y="1825625"/>
            <a:ext cx="10515600" cy="3945978"/>
          </a:xfrm>
        </p:spPr>
        <p:txBody>
          <a:bodyPr/>
          <a:lstStyle>
            <a:lvl1pPr>
              <a:defRPr>
                <a:solidFill>
                  <a:srgbClr val="8D533E"/>
                </a:solidFill>
                <a:latin typeface="Marianne"/>
              </a:defRPr>
            </a:lvl1pPr>
            <a:lvl2pPr>
              <a:defRPr>
                <a:solidFill>
                  <a:srgbClr val="8D533E"/>
                </a:solidFill>
                <a:latin typeface="Marianne"/>
              </a:defRPr>
            </a:lvl2pPr>
            <a:lvl3pPr>
              <a:defRPr>
                <a:solidFill>
                  <a:srgbClr val="8D533E"/>
                </a:solidFill>
                <a:latin typeface="Marianne"/>
              </a:defRPr>
            </a:lvl3pPr>
            <a:lvl4pPr>
              <a:defRPr>
                <a:solidFill>
                  <a:srgbClr val="8D533E"/>
                </a:solidFill>
                <a:latin typeface="Marianne"/>
              </a:defRPr>
            </a:lvl4pPr>
            <a:lvl5pPr>
              <a:defRPr>
                <a:solidFill>
                  <a:srgbClr val="8D533E"/>
                </a:solidFill>
                <a:latin typeface="Marianne"/>
              </a:defRPr>
            </a:lvl5pPr>
          </a:lstStyle>
          <a:p>
            <a:pPr lvl="0">
              <a:defRPr/>
            </a:pPr>
            <a:r>
              <a:rPr lang="fr-FR"/>
              <a:t>Modifier le texte </a:t>
            </a:r>
            <a:endParaRPr/>
          </a:p>
          <a:p>
            <a:pPr lvl="1">
              <a:defRPr/>
            </a:pPr>
            <a:r>
              <a:rPr lang="fr-FR"/>
              <a:t>Modifier le texte</a:t>
            </a:r>
            <a:endParaRPr/>
          </a:p>
          <a:p>
            <a:pPr lvl="2">
              <a:defRPr/>
            </a:pPr>
            <a:r>
              <a:rPr lang="fr-FR"/>
              <a:t>Modifier le texte</a:t>
            </a:r>
            <a:endParaRPr/>
          </a:p>
          <a:p>
            <a:pPr lvl="3">
              <a:defRPr/>
            </a:pPr>
            <a:r>
              <a:rPr lang="fr-FR"/>
              <a:t>Modifier le texte</a:t>
            </a:r>
            <a:endParaRPr/>
          </a:p>
          <a:p>
            <a:pPr lvl="4">
              <a:defRPr/>
            </a:pPr>
            <a:r>
              <a:rPr lang="fr-FR"/>
              <a:t>Modifier le texte</a:t>
            </a:r>
            <a:endParaRPr/>
          </a:p>
        </p:txBody>
      </p:sp>
      <p:sp>
        <p:nvSpPr>
          <p:cNvPr id="341564453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6995253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8008272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1675733932" name="Imag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436561397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03/11/2025</a:t>
            </a:fld>
            <a:endParaRPr lang="fr-FR">
              <a:latin typeface="Avenir Next LT Pro"/>
            </a:endParaRPr>
          </a:p>
        </p:txBody>
      </p:sp>
      <p:sp>
        <p:nvSpPr>
          <p:cNvPr id="1573614396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sp>
        <p:nvSpPr>
          <p:cNvPr id="449555921" name="Rectangle 26"/>
          <p:cNvSpPr>
            <a:spLocks noChangeAspect="1"/>
          </p:cNvSpPr>
          <p:nvPr userDrawn="1"/>
        </p:nvSpPr>
        <p:spPr bwMode="auto">
          <a:xfrm>
            <a:off x="-191722" y="-202769"/>
            <a:ext cx="1617776" cy="2236562"/>
          </a:xfrm>
          <a:prstGeom prst="rect">
            <a:avLst/>
          </a:prstGeom>
          <a:blipFill>
            <a:blip r:embed="rId3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588" t="23442" r="33964" b="33581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33195343" name="Imag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1090613608" name="Image 1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1775499135" name="Image 1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8616943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2050368337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476190404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8351786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143875547" name="Imag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172904402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03/11/2025</a:t>
            </a:fld>
            <a:endParaRPr lang="fr-FR">
              <a:latin typeface="Avenir Next LT Pro"/>
            </a:endParaRPr>
          </a:p>
        </p:txBody>
      </p:sp>
      <p:sp>
        <p:nvSpPr>
          <p:cNvPr id="391742431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sp>
        <p:nvSpPr>
          <p:cNvPr id="1229762149" name="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9989967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8D533E"/>
                </a:solidFill>
                <a:latin typeface="Marianne"/>
              </a:defRPr>
            </a:lvl1pPr>
            <a:lvl2pPr>
              <a:defRPr>
                <a:solidFill>
                  <a:srgbClr val="8D533E"/>
                </a:solidFill>
                <a:latin typeface="Marianne"/>
              </a:defRPr>
            </a:lvl2pPr>
            <a:lvl3pPr>
              <a:defRPr>
                <a:solidFill>
                  <a:srgbClr val="8D533E"/>
                </a:solidFill>
                <a:latin typeface="Marianne"/>
              </a:defRPr>
            </a:lvl3pPr>
            <a:lvl4pPr>
              <a:defRPr>
                <a:solidFill>
                  <a:srgbClr val="8D533E"/>
                </a:solidFill>
                <a:latin typeface="Marianne"/>
              </a:defRPr>
            </a:lvl4pPr>
            <a:lvl5pPr>
              <a:defRPr>
                <a:solidFill>
                  <a:srgbClr val="8D533E"/>
                </a:solidFill>
                <a:latin typeface="Marianne"/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87327935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8D533E"/>
                </a:solidFill>
                <a:latin typeface="Marianne"/>
              </a:defRPr>
            </a:lvl1pPr>
            <a:lvl2pPr>
              <a:defRPr>
                <a:solidFill>
                  <a:srgbClr val="8D533E"/>
                </a:solidFill>
                <a:latin typeface="Marianne"/>
              </a:defRPr>
            </a:lvl2pPr>
            <a:lvl3pPr>
              <a:defRPr>
                <a:solidFill>
                  <a:srgbClr val="8D533E"/>
                </a:solidFill>
                <a:latin typeface="Marianne"/>
              </a:defRPr>
            </a:lvl3pPr>
            <a:lvl4pPr>
              <a:defRPr>
                <a:solidFill>
                  <a:srgbClr val="8D533E"/>
                </a:solidFill>
                <a:latin typeface="Marianne"/>
              </a:defRPr>
            </a:lvl4pPr>
            <a:lvl5pPr>
              <a:defRPr>
                <a:solidFill>
                  <a:srgbClr val="8D533E"/>
                </a:solidFill>
                <a:latin typeface="Marianne"/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1826923153" name="Image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1161509110" name="Image 2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1467490336" name="Image 3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3259951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1419873293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142503466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375348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182254705" name="Imag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1947184013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03/11/2025</a:t>
            </a:fld>
            <a:endParaRPr lang="fr-FR">
              <a:latin typeface="Avenir Next LT Pro"/>
            </a:endParaRPr>
          </a:p>
        </p:txBody>
      </p:sp>
      <p:sp>
        <p:nvSpPr>
          <p:cNvPr id="446838911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sp>
        <p:nvSpPr>
          <p:cNvPr id="868489853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4331339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D533E"/>
                </a:solidFill>
                <a:latin typeface="Mariann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1379971583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>
            <a:lvl1pPr>
              <a:defRPr>
                <a:solidFill>
                  <a:srgbClr val="8D533E"/>
                </a:solidFill>
                <a:latin typeface="Marianne"/>
              </a:defRPr>
            </a:lvl1pPr>
            <a:lvl2pPr>
              <a:defRPr>
                <a:solidFill>
                  <a:srgbClr val="8D533E"/>
                </a:solidFill>
                <a:latin typeface="Marianne"/>
              </a:defRPr>
            </a:lvl2pPr>
            <a:lvl3pPr>
              <a:defRPr>
                <a:solidFill>
                  <a:srgbClr val="8D533E"/>
                </a:solidFill>
                <a:latin typeface="Marianne"/>
              </a:defRPr>
            </a:lvl3pPr>
            <a:lvl4pPr>
              <a:defRPr>
                <a:solidFill>
                  <a:srgbClr val="8D533E"/>
                </a:solidFill>
                <a:latin typeface="Marianne"/>
              </a:defRPr>
            </a:lvl4pPr>
            <a:lvl5pPr>
              <a:defRPr>
                <a:solidFill>
                  <a:srgbClr val="8D533E"/>
                </a:solidFill>
                <a:latin typeface="Marianne"/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78379233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D533E"/>
                </a:solidFill>
                <a:latin typeface="Mariann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1192657615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>
            <a:lvl1pPr>
              <a:defRPr>
                <a:solidFill>
                  <a:srgbClr val="8D533E"/>
                </a:solidFill>
                <a:latin typeface="Marianne"/>
              </a:defRPr>
            </a:lvl1pPr>
            <a:lvl2pPr>
              <a:defRPr>
                <a:solidFill>
                  <a:srgbClr val="8D533E"/>
                </a:solidFill>
                <a:latin typeface="Marianne"/>
              </a:defRPr>
            </a:lvl2pPr>
            <a:lvl3pPr>
              <a:defRPr>
                <a:solidFill>
                  <a:srgbClr val="8D533E"/>
                </a:solidFill>
                <a:latin typeface="Marianne"/>
              </a:defRPr>
            </a:lvl3pPr>
            <a:lvl4pPr>
              <a:defRPr>
                <a:solidFill>
                  <a:srgbClr val="8D533E"/>
                </a:solidFill>
                <a:latin typeface="Marianne"/>
              </a:defRPr>
            </a:lvl4pPr>
            <a:lvl5pPr>
              <a:defRPr>
                <a:solidFill>
                  <a:srgbClr val="8D533E"/>
                </a:solidFill>
                <a:latin typeface="Marianne"/>
              </a:defRPr>
            </a:lvl5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2004723358" name="Image 2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580161428" name="Image 2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1057899757" name="Image 3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735285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1523546889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169901656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8509287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47845773" name="Imag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1026247352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03/11/2025</a:t>
            </a:fld>
            <a:endParaRPr lang="fr-FR">
              <a:latin typeface="Avenir Next LT Pro"/>
            </a:endParaRPr>
          </a:p>
        </p:txBody>
      </p:sp>
      <p:sp>
        <p:nvSpPr>
          <p:cNvPr id="911433787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sp>
        <p:nvSpPr>
          <p:cNvPr id="427347945" name="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pic>
        <p:nvPicPr>
          <p:cNvPr id="1788668291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836586390" name="Image 2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1904417948" name="Image 2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8710990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1764402507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247854043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1751779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277089701" name="Imag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2071953008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03/11/2025</a:t>
            </a:fld>
            <a:endParaRPr lang="fr-FR">
              <a:latin typeface="Avenir Next LT Pro"/>
            </a:endParaRPr>
          </a:p>
        </p:txBody>
      </p:sp>
      <p:sp>
        <p:nvSpPr>
          <p:cNvPr id="303322555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sp>
        <p:nvSpPr>
          <p:cNvPr id="2011428698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8256266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8D533E"/>
                </a:solidFill>
                <a:latin typeface="Marianne"/>
              </a:defRPr>
            </a:lvl1pPr>
            <a:lvl2pPr>
              <a:defRPr sz="2800">
                <a:solidFill>
                  <a:srgbClr val="8D533E"/>
                </a:solidFill>
                <a:latin typeface="Marianne"/>
              </a:defRPr>
            </a:lvl2pPr>
            <a:lvl3pPr>
              <a:defRPr sz="2400">
                <a:solidFill>
                  <a:srgbClr val="8D533E"/>
                </a:solidFill>
                <a:latin typeface="Marianne"/>
              </a:defRPr>
            </a:lvl3pPr>
            <a:lvl4pPr>
              <a:defRPr sz="2000">
                <a:solidFill>
                  <a:srgbClr val="8D533E"/>
                </a:solidFill>
                <a:latin typeface="Marianne"/>
              </a:defRPr>
            </a:lvl4pPr>
            <a:lvl5pPr>
              <a:defRPr sz="2000">
                <a:solidFill>
                  <a:srgbClr val="8D533E"/>
                </a:solidFill>
                <a:latin typeface="Mariann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13506273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8D533E"/>
                </a:solidFill>
                <a:latin typeface="Mariann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pic>
        <p:nvPicPr>
          <p:cNvPr id="1731438158" name="Image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1143610998" name="Image 2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1980575117" name="Image 3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3993320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1230066891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1679448103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1019497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400096201" name="Imag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1182234249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03/11/2025</a:t>
            </a:fld>
            <a:endParaRPr lang="fr-FR">
              <a:latin typeface="Avenir Next LT Pro"/>
            </a:endParaRPr>
          </a:p>
        </p:txBody>
      </p:sp>
      <p:sp>
        <p:nvSpPr>
          <p:cNvPr id="2004823766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sp>
        <p:nvSpPr>
          <p:cNvPr id="1925156739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4010922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8D533E"/>
                </a:solidFill>
                <a:latin typeface="Marianne"/>
              </a:defRPr>
            </a:lvl1pPr>
            <a:lvl2pPr>
              <a:defRPr sz="2800">
                <a:solidFill>
                  <a:srgbClr val="8D533E"/>
                </a:solidFill>
                <a:latin typeface="Marianne"/>
              </a:defRPr>
            </a:lvl2pPr>
            <a:lvl3pPr>
              <a:defRPr sz="2400">
                <a:solidFill>
                  <a:srgbClr val="8D533E"/>
                </a:solidFill>
                <a:latin typeface="Marianne"/>
              </a:defRPr>
            </a:lvl3pPr>
            <a:lvl4pPr>
              <a:defRPr sz="2000">
                <a:solidFill>
                  <a:srgbClr val="8D533E"/>
                </a:solidFill>
                <a:latin typeface="Marianne"/>
              </a:defRPr>
            </a:lvl4pPr>
            <a:lvl5pPr>
              <a:defRPr sz="2000">
                <a:solidFill>
                  <a:srgbClr val="8D533E"/>
                </a:solidFill>
                <a:latin typeface="Mariann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63282153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8D533E"/>
                </a:solidFill>
                <a:latin typeface="Mariann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pic>
        <p:nvPicPr>
          <p:cNvPr id="2017115122" name="Image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228525494" name="Image 2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2050690043" name="Imag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5344919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2B7758"/>
                </a:solidFill>
                <a:latin typeface="Marianne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9286858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D533E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1999933514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276210911" name="Espace réservé de la date 3"/>
          <p:cNvSpPr txBox="1"/>
          <p:nvPr userDrawn="1"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999011710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4192966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  <p:pic>
        <p:nvPicPr>
          <p:cNvPr id="165848753" name="Image 2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1" y="6193997"/>
            <a:ext cx="12192000" cy="672686"/>
          </a:xfrm>
          <a:prstGeom prst="rect">
            <a:avLst/>
          </a:prstGeom>
        </p:spPr>
      </p:pic>
      <p:sp>
        <p:nvSpPr>
          <p:cNvPr id="222066026" name="Espace réservé de la date 3"/>
          <p:cNvSpPr txBox="1"/>
          <p:nvPr userDrawn="1"/>
        </p:nvSpPr>
        <p:spPr bwMode="auto">
          <a:xfrm>
            <a:off x="11315726" y="6267795"/>
            <a:ext cx="995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CD6862-09B5-4804-80A8-851E9C68C66B}" type="datetimeFigureOut">
              <a:rPr lang="fr-FR">
                <a:latin typeface="Avenir Next LT Pro"/>
              </a:rPr>
              <a:t>03/11/2025</a:t>
            </a:fld>
            <a:endParaRPr lang="fr-FR">
              <a:latin typeface="Avenir Next LT Pro"/>
            </a:endParaRPr>
          </a:p>
        </p:txBody>
      </p:sp>
      <p:sp>
        <p:nvSpPr>
          <p:cNvPr id="1289002704" name="Espace réservé du numéro de diapositive 5"/>
          <p:cNvSpPr txBox="1"/>
          <p:nvPr userDrawn="1"/>
        </p:nvSpPr>
        <p:spPr bwMode="auto">
          <a:xfrm>
            <a:off x="11654444" y="6514908"/>
            <a:ext cx="537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CE475AB-C4A4-48CC-8926-0A9545CD9C85}" type="slidenum">
              <a:rPr lang="fr-FR">
                <a:latin typeface="Avenir Next LT Pro"/>
              </a:rPr>
              <a:t>‹N°›</a:t>
            </a:fld>
            <a:endParaRPr lang="fr-FR">
              <a:latin typeface="Avenir Next LT Pro"/>
            </a:endParaRPr>
          </a:p>
        </p:txBody>
      </p:sp>
      <p:pic>
        <p:nvPicPr>
          <p:cNvPr id="302626649" name="Imag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358291" y="0"/>
            <a:ext cx="1833709" cy="1015863"/>
          </a:xfrm>
          <a:prstGeom prst="rect">
            <a:avLst/>
          </a:prstGeom>
        </p:spPr>
      </p:pic>
      <p:pic>
        <p:nvPicPr>
          <p:cNvPr id="694381376" name="Image 1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35301" y="6114708"/>
            <a:ext cx="1500491" cy="831263"/>
          </a:xfrm>
          <a:prstGeom prst="rect">
            <a:avLst/>
          </a:prstGeom>
        </p:spPr>
      </p:pic>
      <p:pic>
        <p:nvPicPr>
          <p:cNvPr id="293050065" name="Image 1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397438" y="5939411"/>
            <a:ext cx="1285417" cy="12854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785798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2302494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65541871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B9C244-324F-44CF-9798-6908D4456871}" type="datetimeFigureOut">
              <a:rPr lang="fr-FR"/>
              <a:t>03/11/2025</a:t>
            </a:fld>
            <a:endParaRPr lang="fr-FR"/>
          </a:p>
        </p:txBody>
      </p:sp>
      <p:sp>
        <p:nvSpPr>
          <p:cNvPr id="367198560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1490954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E5E1D2-791A-4418-8972-00A12B1E9595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6795375" name="Titre 1"/>
          <p:cNvSpPr>
            <a:spLocks noGrp="1"/>
          </p:cNvSpPr>
          <p:nvPr>
            <p:ph type="ctr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fr-FR" dirty="0" err="1"/>
              <a:t>FairCarboN</a:t>
            </a:r>
            <a:endParaRPr lang="fr-FR" dirty="0"/>
          </a:p>
        </p:txBody>
      </p:sp>
      <p:sp>
        <p:nvSpPr>
          <p:cNvPr id="1631406499" name="Sous-titr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CABESTAN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406FDB-B74B-DB1E-3E89-3B92B01098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048" y="5425187"/>
            <a:ext cx="5041187" cy="37576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15EFE5F-DA12-26A5-FB0F-E777BDA8F594}"/>
              </a:ext>
            </a:extLst>
          </p:cNvPr>
          <p:cNvSpPr txBox="1"/>
          <p:nvPr/>
        </p:nvSpPr>
        <p:spPr>
          <a:xfrm>
            <a:off x="5188449" y="872381"/>
            <a:ext cx="66473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Alkalinity production and advective transport (tidal pumping) contribute to carbon sequestration in tidal flats</a:t>
            </a:r>
          </a:p>
          <a:p>
            <a:pPr algn="ctr"/>
            <a:endParaRPr lang="en-US" sz="2400" b="1" kern="100" dirty="0">
              <a:cs typeface="Times New Roman" panose="02020603050405020304" pitchFamily="18" charset="0"/>
            </a:endParaRPr>
          </a:p>
          <a:p>
            <a:pPr algn="ctr"/>
            <a:r>
              <a:rPr lang="fr-FR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Paul Kanfer</a:t>
            </a:r>
            <a:r>
              <a:rPr lang="fr-FR" sz="1200" b="1" i="0" u="none" strike="noStrike" kern="1200" cap="none" spc="0" baseline="3000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</a:t>
            </a:r>
            <a:r>
              <a:rPr lang="fr-FR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Pierre Anschutz</a:t>
            </a:r>
            <a:r>
              <a:rPr lang="fr-FR" sz="1200" b="1" i="0" u="none" strike="noStrike" kern="1200" cap="none" spc="0" baseline="3000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</a:t>
            </a:r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Céline Charbonnier</a:t>
            </a:r>
            <a:r>
              <a:rPr lang="fr-FR" sz="1200" b="0" i="0" u="none" strike="noStrike" kern="1200" cap="none" spc="0" baseline="3000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</a:t>
            </a:r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Dominique Poirier</a:t>
            </a:r>
            <a:r>
              <a:rPr lang="fr-FR" sz="1200" b="0" i="0" u="none" strike="noStrike" kern="1200" cap="none" spc="0" baseline="3000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</a:t>
            </a:r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Bruno Deflandre</a:t>
            </a:r>
            <a:r>
              <a:rPr lang="fr-FR" sz="1200" b="0" i="0" u="none" strike="noStrike" kern="1200" cap="none" spc="0" baseline="3000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</a:t>
            </a:r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Martin Danilo</a:t>
            </a:r>
            <a:r>
              <a:rPr lang="fr-FR" sz="1200" b="0" i="0" u="none" strike="noStrike" kern="1200" cap="none" spc="0" baseline="3000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</a:t>
            </a:r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Charlène Steinmetz</a:t>
            </a:r>
            <a:r>
              <a:rPr lang="fr-FR" sz="1200" b="0" i="0" u="none" strike="noStrike" kern="1200" cap="none" spc="0" baseline="3000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</a:t>
            </a:r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Jimmy Desnues</a:t>
            </a:r>
            <a:r>
              <a:rPr lang="fr-FR" sz="1200" b="0" i="0" u="none" strike="noStrike" kern="1200" cap="none" spc="0" baseline="3000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</a:t>
            </a:r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Gérard Lebreton</a:t>
            </a:r>
            <a:r>
              <a:rPr lang="fr-FR" sz="1200" b="0" i="0" u="none" strike="noStrike" kern="1200" cap="none" spc="0" baseline="3000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</a:t>
            </a:r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Sabine Schmidt</a:t>
            </a:r>
            <a:r>
              <a:rPr lang="fr-FR" sz="1200" b="0" i="0" u="none" strike="noStrike" kern="1200" cap="none" spc="0" baseline="3000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</a:t>
            </a:r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Aurélia Mouret</a:t>
            </a:r>
            <a:r>
              <a:rPr lang="fr-FR" sz="1200" b="0" i="0" u="none" strike="noStrike" kern="1200" cap="none" spc="0" baseline="3000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2</a:t>
            </a:r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</a:t>
            </a:r>
            <a:r>
              <a:rPr lang="fr-FR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Eric</a:t>
            </a:r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Beneteau</a:t>
            </a:r>
            <a:r>
              <a:rPr lang="fr-FR" sz="1200" b="0" i="0" u="none" strike="noStrike" kern="1200" cap="none" spc="0" baseline="3000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2</a:t>
            </a:r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Lionel Denis</a:t>
            </a:r>
            <a:r>
              <a:rPr lang="fr-FR" sz="1200" b="0" i="0" u="none" strike="noStrike" kern="1200" cap="none" spc="0" baseline="3000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3</a:t>
            </a:r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Florian Cesbron</a:t>
            </a:r>
            <a:r>
              <a:rPr lang="fr-FR" sz="1200" b="0" i="0" u="none" strike="noStrike" kern="1200" cap="none" spc="0" baseline="3000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4</a:t>
            </a:r>
            <a:r>
              <a:rPr lang="fr-FR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Maxime Daviray</a:t>
            </a:r>
            <a:r>
              <a:rPr lang="fr-FR" sz="1200" b="0" i="0" u="none" strike="noStrike" kern="1200" cap="none" spc="0" baseline="3000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4</a:t>
            </a:r>
            <a:endParaRPr lang="fr-FR" sz="1200" baseline="30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FC2AAC7-3339-FD5D-1065-82302B3E5290}"/>
              </a:ext>
            </a:extLst>
          </p:cNvPr>
          <p:cNvSpPr txBox="1"/>
          <p:nvPr/>
        </p:nvSpPr>
        <p:spPr>
          <a:xfrm>
            <a:off x="4742121" y="533397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1F40B3-EE0C-3FAD-5373-B44F4B7BA8AC}"/>
              </a:ext>
            </a:extLst>
          </p:cNvPr>
          <p:cNvSpPr txBox="1"/>
          <p:nvPr/>
        </p:nvSpPr>
        <p:spPr bwMode="auto">
          <a:xfrm>
            <a:off x="9115609" y="533397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60636D-FB15-C9BF-BFCE-77361B6A55F9}"/>
              </a:ext>
            </a:extLst>
          </p:cNvPr>
          <p:cNvSpPr txBox="1"/>
          <p:nvPr/>
        </p:nvSpPr>
        <p:spPr bwMode="auto">
          <a:xfrm>
            <a:off x="8087796" y="533397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0CE58A2-4561-09DC-6EE7-A300A8D11643}"/>
              </a:ext>
            </a:extLst>
          </p:cNvPr>
          <p:cNvSpPr txBox="1"/>
          <p:nvPr/>
        </p:nvSpPr>
        <p:spPr bwMode="auto">
          <a:xfrm>
            <a:off x="6544251" y="533397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FDA282C-655A-219F-C579-E190A2313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28" y="898052"/>
            <a:ext cx="6509149" cy="473332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AE986EDE-34E2-AF59-0A2D-97FC6C9267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4492" y="-271868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CABESTAN: C </a:t>
            </a:r>
            <a:r>
              <a:rPr lang="fr-FR" sz="3600" dirty="0" err="1"/>
              <a:t>sequestration</a:t>
            </a:r>
            <a:r>
              <a:rPr lang="fr-FR" sz="3600" dirty="0"/>
              <a:t> in intertidal zones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CAD60A-DD8B-D5F0-3E89-6F775B1058FD}"/>
              </a:ext>
            </a:extLst>
          </p:cNvPr>
          <p:cNvSpPr txBox="1"/>
          <p:nvPr/>
        </p:nvSpPr>
        <p:spPr>
          <a:xfrm>
            <a:off x="6665496" y="190098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9:00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2428B6-2172-A63A-9A13-89200722BCB2}"/>
              </a:ext>
            </a:extLst>
          </p:cNvPr>
          <p:cNvSpPr txBox="1"/>
          <p:nvPr/>
        </p:nvSpPr>
        <p:spPr>
          <a:xfrm>
            <a:off x="6318247" y="1415714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15:00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7FBE10-563E-19F3-00D0-783C49C807D7}"/>
              </a:ext>
            </a:extLst>
          </p:cNvPr>
          <p:cNvSpPr txBox="1"/>
          <p:nvPr/>
        </p:nvSpPr>
        <p:spPr>
          <a:xfrm>
            <a:off x="6236824" y="4127412"/>
            <a:ext cx="1513235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fr-FR" sz="2200" dirty="0"/>
              <a:t>Tidal </a:t>
            </a:r>
            <a:r>
              <a:rPr lang="fr-FR" sz="2200" dirty="0" err="1"/>
              <a:t>channel</a:t>
            </a:r>
            <a:endParaRPr lang="fr-FR" sz="2200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6C8C6DF-C358-90CB-085B-9E33A3B3F1BE}"/>
              </a:ext>
            </a:extLst>
          </p:cNvPr>
          <p:cNvCxnSpPr/>
          <p:nvPr/>
        </p:nvCxnSpPr>
        <p:spPr>
          <a:xfrm>
            <a:off x="6228836" y="1813539"/>
            <a:ext cx="0" cy="77501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C494D93-E5C6-15C7-3BBF-71A9ABF582A2}"/>
              </a:ext>
            </a:extLst>
          </p:cNvPr>
          <p:cNvSpPr txBox="1"/>
          <p:nvPr/>
        </p:nvSpPr>
        <p:spPr>
          <a:xfrm>
            <a:off x="4580198" y="2016378"/>
            <a:ext cx="167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Excess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alkalinity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6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126BBBD-AA14-4C37-5F29-4BFD4D0ED6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4492" y="-271868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CABESTAN: C </a:t>
            </a:r>
            <a:r>
              <a:rPr lang="fr-FR" sz="3600" dirty="0" err="1"/>
              <a:t>sequestration</a:t>
            </a:r>
            <a:r>
              <a:rPr lang="fr-FR" sz="3600" dirty="0"/>
              <a:t> in intertidal zones</a:t>
            </a:r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A4E20123-5AAE-0BB8-4717-183B54A5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F1E001-69EF-4F9D-A929-E60BCFCB46B7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A9F076-B205-9612-941C-78D182696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1" y="622675"/>
            <a:ext cx="10260413" cy="553412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B66B3B9-1179-56F6-69D0-5ED4F1C7D8B9}"/>
              </a:ext>
            </a:extLst>
          </p:cNvPr>
          <p:cNvSpPr txBox="1"/>
          <p:nvPr/>
        </p:nvSpPr>
        <p:spPr>
          <a:xfrm>
            <a:off x="5435374" y="5725816"/>
            <a:ext cx="143020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/>
              <a:t>Water </a:t>
            </a:r>
            <a:r>
              <a:rPr lang="fr-FR" sz="1400" b="1" dirty="0" err="1"/>
              <a:t>level</a:t>
            </a:r>
            <a:r>
              <a:rPr lang="fr-FR" sz="1400" b="1" dirty="0"/>
              <a:t> </a:t>
            </a:r>
            <a:r>
              <a:rPr lang="fr-FR" sz="1400" b="1" dirty="0" err="1"/>
              <a:t>rises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03632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3818D16-E5E7-494D-2C41-FDD0F4DBF7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68" y="1942256"/>
            <a:ext cx="3747437" cy="27542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7E75BC8-F8DF-EF4A-0038-C1A8A21506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380" y="2160295"/>
            <a:ext cx="3747437" cy="27153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82CA511-A932-7320-290A-A467CB7A7A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725" y="2079757"/>
            <a:ext cx="3907818" cy="2854127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AD8F9F80-04B1-1870-9A17-54F8BC68F4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4492" y="-271868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CABESTAN: C </a:t>
            </a:r>
            <a:r>
              <a:rPr lang="fr-FR" sz="3600" dirty="0" err="1"/>
              <a:t>sequestration</a:t>
            </a:r>
            <a:r>
              <a:rPr lang="fr-FR" sz="3600" dirty="0"/>
              <a:t> in intertidal zones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E61BDC-6572-64A1-CF5C-5AFEC28F1CB7}"/>
              </a:ext>
            </a:extLst>
          </p:cNvPr>
          <p:cNvSpPr txBox="1"/>
          <p:nvPr/>
        </p:nvSpPr>
        <p:spPr>
          <a:xfrm>
            <a:off x="5322424" y="2767844"/>
            <a:ext cx="82715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fr-FR" sz="1200" dirty="0"/>
              <a:t>Tidal </a:t>
            </a:r>
            <a:r>
              <a:rPr lang="fr-FR" sz="1200" dirty="0" err="1"/>
              <a:t>channel</a:t>
            </a:r>
            <a:endParaRPr lang="fr-FR" sz="1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9D671A2-BFDC-7E79-951B-E18B44F79AA0}"/>
              </a:ext>
            </a:extLst>
          </p:cNvPr>
          <p:cNvSpPr txBox="1"/>
          <p:nvPr/>
        </p:nvSpPr>
        <p:spPr>
          <a:xfrm>
            <a:off x="1202369" y="2755812"/>
            <a:ext cx="82715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fr-FR" sz="1200" dirty="0"/>
              <a:t>Tidal </a:t>
            </a:r>
            <a:r>
              <a:rPr lang="fr-FR" sz="1200" dirty="0" err="1"/>
              <a:t>channel</a:t>
            </a:r>
            <a:endParaRPr lang="fr-FR" sz="12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E09365-B110-55DC-C7EE-6E5567304EFB}"/>
              </a:ext>
            </a:extLst>
          </p:cNvPr>
          <p:cNvSpPr txBox="1"/>
          <p:nvPr/>
        </p:nvSpPr>
        <p:spPr>
          <a:xfrm>
            <a:off x="9247483" y="2743779"/>
            <a:ext cx="82715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fr-FR" sz="1200" dirty="0"/>
              <a:t>Tidal </a:t>
            </a:r>
            <a:r>
              <a:rPr lang="fr-FR" sz="1200" dirty="0" err="1"/>
              <a:t>channel</a:t>
            </a:r>
            <a:endParaRPr lang="fr-FR" sz="1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0ACD18B-3028-5F68-50A5-AC76510097A0}"/>
              </a:ext>
            </a:extLst>
          </p:cNvPr>
          <p:cNvSpPr txBox="1"/>
          <p:nvPr/>
        </p:nvSpPr>
        <p:spPr>
          <a:xfrm>
            <a:off x="4559971" y="1908858"/>
            <a:ext cx="427088" cy="26395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/>
              <a:t>6</a:t>
            </a:r>
          </a:p>
          <a:p>
            <a:pPr>
              <a:lnSpc>
                <a:spcPct val="150000"/>
              </a:lnSpc>
            </a:pPr>
            <a:endParaRPr lang="fr-FR" sz="1600" dirty="0"/>
          </a:p>
          <a:p>
            <a:pPr>
              <a:lnSpc>
                <a:spcPct val="150000"/>
              </a:lnSpc>
            </a:pPr>
            <a:r>
              <a:rPr lang="fr-FR" sz="1600" dirty="0"/>
              <a:t>4</a:t>
            </a:r>
          </a:p>
          <a:p>
            <a:pPr>
              <a:lnSpc>
                <a:spcPct val="150000"/>
              </a:lnSpc>
            </a:pPr>
            <a:endParaRPr lang="fr-FR" sz="1600" dirty="0"/>
          </a:p>
          <a:p>
            <a:pPr>
              <a:lnSpc>
                <a:spcPct val="150000"/>
              </a:lnSpc>
            </a:pPr>
            <a:r>
              <a:rPr lang="fr-FR" sz="1600" dirty="0"/>
              <a:t>2</a:t>
            </a:r>
          </a:p>
          <a:p>
            <a:pPr>
              <a:lnSpc>
                <a:spcPct val="150000"/>
              </a:lnSpc>
            </a:pPr>
            <a:endParaRPr lang="fr-FR" sz="1600" dirty="0"/>
          </a:p>
          <a:p>
            <a:pPr>
              <a:lnSpc>
                <a:spcPct val="150000"/>
              </a:lnSpc>
            </a:pPr>
            <a:r>
              <a:rPr lang="fr-FR" sz="16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3157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01063C-2C19-7067-AEC7-E8A6AA3A6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19" y="1110858"/>
            <a:ext cx="5240624" cy="47796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AF87307-23A3-2744-4320-FB89DBC2E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314" y="1766100"/>
            <a:ext cx="5649266" cy="414409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7768CE7-2086-502F-CAA6-926E0083BA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4492" y="-271868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CABESTAN: C </a:t>
            </a:r>
            <a:r>
              <a:rPr lang="fr-FR" sz="3600" dirty="0" err="1"/>
              <a:t>sequestration</a:t>
            </a:r>
            <a:r>
              <a:rPr lang="fr-FR" sz="3600" dirty="0"/>
              <a:t> in intertidal zones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0BBE2FD-DB22-41AB-0E50-C25D2D5857DA}"/>
              </a:ext>
            </a:extLst>
          </p:cNvPr>
          <p:cNvSpPr txBox="1"/>
          <p:nvPr/>
        </p:nvSpPr>
        <p:spPr>
          <a:xfrm>
            <a:off x="7687389" y="2599400"/>
            <a:ext cx="1245534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fr-FR" dirty="0"/>
              <a:t>Tidal </a:t>
            </a:r>
            <a:r>
              <a:rPr lang="fr-FR" dirty="0" err="1"/>
              <a:t>channel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EB626F-B2DE-8596-AB4F-64CFEA3FBC87}"/>
              </a:ext>
            </a:extLst>
          </p:cNvPr>
          <p:cNvSpPr txBox="1"/>
          <p:nvPr/>
        </p:nvSpPr>
        <p:spPr>
          <a:xfrm>
            <a:off x="6736861" y="1474052"/>
            <a:ext cx="340158" cy="39130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6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5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4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3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2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1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20142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BB1AFB4-3287-2442-2758-1EF2990FFB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4492" y="-271868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CABESTAN: C </a:t>
            </a:r>
            <a:r>
              <a:rPr lang="fr-FR" sz="3600" dirty="0" err="1"/>
              <a:t>sequestration</a:t>
            </a:r>
            <a:r>
              <a:rPr lang="fr-FR" sz="3600" dirty="0"/>
              <a:t> in intertidal zones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3B3868-F12B-3BFD-6BA5-85C7D12C0BF5}"/>
              </a:ext>
            </a:extLst>
          </p:cNvPr>
          <p:cNvSpPr/>
          <p:nvPr/>
        </p:nvSpPr>
        <p:spPr>
          <a:xfrm rot="16200000">
            <a:off x="1602553" y="2474031"/>
            <a:ext cx="1768115" cy="1317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B2D4D871-CB53-7AF8-1A2F-78266139EA0F}"/>
              </a:ext>
            </a:extLst>
          </p:cNvPr>
          <p:cNvSpPr/>
          <p:nvPr/>
        </p:nvSpPr>
        <p:spPr>
          <a:xfrm>
            <a:off x="2470026" y="1527807"/>
            <a:ext cx="8383112" cy="2286000"/>
          </a:xfrm>
          <a:custGeom>
            <a:avLst/>
            <a:gdLst>
              <a:gd name="connsiteX0" fmla="*/ 8382000 w 8392160"/>
              <a:gd name="connsiteY0" fmla="*/ 314960 h 2123440"/>
              <a:gd name="connsiteX1" fmla="*/ 8392160 w 8392160"/>
              <a:gd name="connsiteY1" fmla="*/ 0 h 2123440"/>
              <a:gd name="connsiteX2" fmla="*/ 8158480 w 8392160"/>
              <a:gd name="connsiteY2" fmla="*/ 10160 h 2123440"/>
              <a:gd name="connsiteX3" fmla="*/ 8117840 w 8392160"/>
              <a:gd name="connsiteY3" fmla="*/ 91440 h 2123440"/>
              <a:gd name="connsiteX4" fmla="*/ 8056880 w 8392160"/>
              <a:gd name="connsiteY4" fmla="*/ 132080 h 2123440"/>
              <a:gd name="connsiteX5" fmla="*/ 8006080 w 8392160"/>
              <a:gd name="connsiteY5" fmla="*/ 162560 h 2123440"/>
              <a:gd name="connsiteX6" fmla="*/ 7416800 w 8392160"/>
              <a:gd name="connsiteY6" fmla="*/ 20320 h 2123440"/>
              <a:gd name="connsiteX7" fmla="*/ 7254240 w 8392160"/>
              <a:gd name="connsiteY7" fmla="*/ 121920 h 2123440"/>
              <a:gd name="connsiteX8" fmla="*/ 6471920 w 8392160"/>
              <a:gd name="connsiteY8" fmla="*/ 40640 h 2123440"/>
              <a:gd name="connsiteX9" fmla="*/ 6329680 w 8392160"/>
              <a:gd name="connsiteY9" fmla="*/ 30480 h 2123440"/>
              <a:gd name="connsiteX10" fmla="*/ 6278880 w 8392160"/>
              <a:gd name="connsiteY10" fmla="*/ 20320 h 2123440"/>
              <a:gd name="connsiteX11" fmla="*/ 6004560 w 8392160"/>
              <a:gd name="connsiteY11" fmla="*/ 71120 h 2123440"/>
              <a:gd name="connsiteX12" fmla="*/ 5648960 w 8392160"/>
              <a:gd name="connsiteY12" fmla="*/ 91440 h 2123440"/>
              <a:gd name="connsiteX13" fmla="*/ 5364480 w 8392160"/>
              <a:gd name="connsiteY13" fmla="*/ 30480 h 2123440"/>
              <a:gd name="connsiteX14" fmla="*/ 4765040 w 8392160"/>
              <a:gd name="connsiteY14" fmla="*/ 101600 h 2123440"/>
              <a:gd name="connsiteX15" fmla="*/ 4196080 w 8392160"/>
              <a:gd name="connsiteY15" fmla="*/ 71120 h 2123440"/>
              <a:gd name="connsiteX16" fmla="*/ 3657600 w 8392160"/>
              <a:gd name="connsiteY16" fmla="*/ 30480 h 2123440"/>
              <a:gd name="connsiteX17" fmla="*/ 3525520 w 8392160"/>
              <a:gd name="connsiteY17" fmla="*/ 111760 h 2123440"/>
              <a:gd name="connsiteX18" fmla="*/ 2550160 w 8392160"/>
              <a:gd name="connsiteY18" fmla="*/ 101600 h 2123440"/>
              <a:gd name="connsiteX19" fmla="*/ 1960880 w 8392160"/>
              <a:gd name="connsiteY19" fmla="*/ 81280 h 2123440"/>
              <a:gd name="connsiteX20" fmla="*/ 1574800 w 8392160"/>
              <a:gd name="connsiteY20" fmla="*/ 0 h 2123440"/>
              <a:gd name="connsiteX21" fmla="*/ 1412240 w 8392160"/>
              <a:gd name="connsiteY21" fmla="*/ 10160 h 2123440"/>
              <a:gd name="connsiteX22" fmla="*/ 1381760 w 8392160"/>
              <a:gd name="connsiteY22" fmla="*/ 20320 h 2123440"/>
              <a:gd name="connsiteX23" fmla="*/ 1351280 w 8392160"/>
              <a:gd name="connsiteY23" fmla="*/ 50800 h 2123440"/>
              <a:gd name="connsiteX24" fmla="*/ 975360 w 8392160"/>
              <a:gd name="connsiteY24" fmla="*/ 71120 h 2123440"/>
              <a:gd name="connsiteX25" fmla="*/ 487680 w 8392160"/>
              <a:gd name="connsiteY25" fmla="*/ 71120 h 2123440"/>
              <a:gd name="connsiteX26" fmla="*/ 10160 w 8392160"/>
              <a:gd name="connsiteY26" fmla="*/ 81280 h 2123440"/>
              <a:gd name="connsiteX27" fmla="*/ 0 w 8392160"/>
              <a:gd name="connsiteY27" fmla="*/ 2123440 h 2123440"/>
              <a:gd name="connsiteX28" fmla="*/ 8371840 w 8392160"/>
              <a:gd name="connsiteY28" fmla="*/ 2103120 h 2123440"/>
              <a:gd name="connsiteX29" fmla="*/ 8382000 w 8392160"/>
              <a:gd name="connsiteY29" fmla="*/ 314960 h 2123440"/>
              <a:gd name="connsiteX0" fmla="*/ 8372952 w 8383112"/>
              <a:gd name="connsiteY0" fmla="*/ 314960 h 2251456"/>
              <a:gd name="connsiteX1" fmla="*/ 8383112 w 8383112"/>
              <a:gd name="connsiteY1" fmla="*/ 0 h 2251456"/>
              <a:gd name="connsiteX2" fmla="*/ 8149432 w 8383112"/>
              <a:gd name="connsiteY2" fmla="*/ 10160 h 2251456"/>
              <a:gd name="connsiteX3" fmla="*/ 8108792 w 8383112"/>
              <a:gd name="connsiteY3" fmla="*/ 91440 h 2251456"/>
              <a:gd name="connsiteX4" fmla="*/ 8047832 w 8383112"/>
              <a:gd name="connsiteY4" fmla="*/ 132080 h 2251456"/>
              <a:gd name="connsiteX5" fmla="*/ 7997032 w 8383112"/>
              <a:gd name="connsiteY5" fmla="*/ 162560 h 2251456"/>
              <a:gd name="connsiteX6" fmla="*/ 7407752 w 8383112"/>
              <a:gd name="connsiteY6" fmla="*/ 20320 h 2251456"/>
              <a:gd name="connsiteX7" fmla="*/ 7245192 w 8383112"/>
              <a:gd name="connsiteY7" fmla="*/ 121920 h 2251456"/>
              <a:gd name="connsiteX8" fmla="*/ 6462872 w 8383112"/>
              <a:gd name="connsiteY8" fmla="*/ 40640 h 2251456"/>
              <a:gd name="connsiteX9" fmla="*/ 6320632 w 8383112"/>
              <a:gd name="connsiteY9" fmla="*/ 30480 h 2251456"/>
              <a:gd name="connsiteX10" fmla="*/ 6269832 w 8383112"/>
              <a:gd name="connsiteY10" fmla="*/ 20320 h 2251456"/>
              <a:gd name="connsiteX11" fmla="*/ 5995512 w 8383112"/>
              <a:gd name="connsiteY11" fmla="*/ 71120 h 2251456"/>
              <a:gd name="connsiteX12" fmla="*/ 5639912 w 8383112"/>
              <a:gd name="connsiteY12" fmla="*/ 91440 h 2251456"/>
              <a:gd name="connsiteX13" fmla="*/ 5355432 w 8383112"/>
              <a:gd name="connsiteY13" fmla="*/ 30480 h 2251456"/>
              <a:gd name="connsiteX14" fmla="*/ 4755992 w 8383112"/>
              <a:gd name="connsiteY14" fmla="*/ 101600 h 2251456"/>
              <a:gd name="connsiteX15" fmla="*/ 4187032 w 8383112"/>
              <a:gd name="connsiteY15" fmla="*/ 71120 h 2251456"/>
              <a:gd name="connsiteX16" fmla="*/ 3648552 w 8383112"/>
              <a:gd name="connsiteY16" fmla="*/ 30480 h 2251456"/>
              <a:gd name="connsiteX17" fmla="*/ 3516472 w 8383112"/>
              <a:gd name="connsiteY17" fmla="*/ 111760 h 2251456"/>
              <a:gd name="connsiteX18" fmla="*/ 2541112 w 8383112"/>
              <a:gd name="connsiteY18" fmla="*/ 101600 h 2251456"/>
              <a:gd name="connsiteX19" fmla="*/ 1951832 w 8383112"/>
              <a:gd name="connsiteY19" fmla="*/ 81280 h 2251456"/>
              <a:gd name="connsiteX20" fmla="*/ 1565752 w 8383112"/>
              <a:gd name="connsiteY20" fmla="*/ 0 h 2251456"/>
              <a:gd name="connsiteX21" fmla="*/ 1403192 w 8383112"/>
              <a:gd name="connsiteY21" fmla="*/ 10160 h 2251456"/>
              <a:gd name="connsiteX22" fmla="*/ 1372712 w 8383112"/>
              <a:gd name="connsiteY22" fmla="*/ 20320 h 2251456"/>
              <a:gd name="connsiteX23" fmla="*/ 1342232 w 8383112"/>
              <a:gd name="connsiteY23" fmla="*/ 50800 h 2251456"/>
              <a:gd name="connsiteX24" fmla="*/ 966312 w 8383112"/>
              <a:gd name="connsiteY24" fmla="*/ 71120 h 2251456"/>
              <a:gd name="connsiteX25" fmla="*/ 478632 w 8383112"/>
              <a:gd name="connsiteY25" fmla="*/ 71120 h 2251456"/>
              <a:gd name="connsiteX26" fmla="*/ 1112 w 8383112"/>
              <a:gd name="connsiteY26" fmla="*/ 81280 h 2251456"/>
              <a:gd name="connsiteX27" fmla="*/ 96 w 8383112"/>
              <a:gd name="connsiteY27" fmla="*/ 2251456 h 2251456"/>
              <a:gd name="connsiteX28" fmla="*/ 8362792 w 8383112"/>
              <a:gd name="connsiteY28" fmla="*/ 2103120 h 2251456"/>
              <a:gd name="connsiteX29" fmla="*/ 8372952 w 8383112"/>
              <a:gd name="connsiteY29" fmla="*/ 314960 h 2251456"/>
              <a:gd name="connsiteX0" fmla="*/ 8372952 w 8383112"/>
              <a:gd name="connsiteY0" fmla="*/ 314960 h 2286000"/>
              <a:gd name="connsiteX1" fmla="*/ 8383112 w 8383112"/>
              <a:gd name="connsiteY1" fmla="*/ 0 h 2286000"/>
              <a:gd name="connsiteX2" fmla="*/ 8149432 w 8383112"/>
              <a:gd name="connsiteY2" fmla="*/ 10160 h 2286000"/>
              <a:gd name="connsiteX3" fmla="*/ 8108792 w 8383112"/>
              <a:gd name="connsiteY3" fmla="*/ 91440 h 2286000"/>
              <a:gd name="connsiteX4" fmla="*/ 8047832 w 8383112"/>
              <a:gd name="connsiteY4" fmla="*/ 132080 h 2286000"/>
              <a:gd name="connsiteX5" fmla="*/ 7997032 w 8383112"/>
              <a:gd name="connsiteY5" fmla="*/ 162560 h 2286000"/>
              <a:gd name="connsiteX6" fmla="*/ 7407752 w 8383112"/>
              <a:gd name="connsiteY6" fmla="*/ 20320 h 2286000"/>
              <a:gd name="connsiteX7" fmla="*/ 7245192 w 8383112"/>
              <a:gd name="connsiteY7" fmla="*/ 121920 h 2286000"/>
              <a:gd name="connsiteX8" fmla="*/ 6462872 w 8383112"/>
              <a:gd name="connsiteY8" fmla="*/ 40640 h 2286000"/>
              <a:gd name="connsiteX9" fmla="*/ 6320632 w 8383112"/>
              <a:gd name="connsiteY9" fmla="*/ 30480 h 2286000"/>
              <a:gd name="connsiteX10" fmla="*/ 6269832 w 8383112"/>
              <a:gd name="connsiteY10" fmla="*/ 20320 h 2286000"/>
              <a:gd name="connsiteX11" fmla="*/ 5995512 w 8383112"/>
              <a:gd name="connsiteY11" fmla="*/ 71120 h 2286000"/>
              <a:gd name="connsiteX12" fmla="*/ 5639912 w 8383112"/>
              <a:gd name="connsiteY12" fmla="*/ 91440 h 2286000"/>
              <a:gd name="connsiteX13" fmla="*/ 5355432 w 8383112"/>
              <a:gd name="connsiteY13" fmla="*/ 30480 h 2286000"/>
              <a:gd name="connsiteX14" fmla="*/ 4755992 w 8383112"/>
              <a:gd name="connsiteY14" fmla="*/ 101600 h 2286000"/>
              <a:gd name="connsiteX15" fmla="*/ 4187032 w 8383112"/>
              <a:gd name="connsiteY15" fmla="*/ 71120 h 2286000"/>
              <a:gd name="connsiteX16" fmla="*/ 3648552 w 8383112"/>
              <a:gd name="connsiteY16" fmla="*/ 30480 h 2286000"/>
              <a:gd name="connsiteX17" fmla="*/ 3516472 w 8383112"/>
              <a:gd name="connsiteY17" fmla="*/ 111760 h 2286000"/>
              <a:gd name="connsiteX18" fmla="*/ 2541112 w 8383112"/>
              <a:gd name="connsiteY18" fmla="*/ 101600 h 2286000"/>
              <a:gd name="connsiteX19" fmla="*/ 1951832 w 8383112"/>
              <a:gd name="connsiteY19" fmla="*/ 81280 h 2286000"/>
              <a:gd name="connsiteX20" fmla="*/ 1565752 w 8383112"/>
              <a:gd name="connsiteY20" fmla="*/ 0 h 2286000"/>
              <a:gd name="connsiteX21" fmla="*/ 1403192 w 8383112"/>
              <a:gd name="connsiteY21" fmla="*/ 10160 h 2286000"/>
              <a:gd name="connsiteX22" fmla="*/ 1372712 w 8383112"/>
              <a:gd name="connsiteY22" fmla="*/ 20320 h 2286000"/>
              <a:gd name="connsiteX23" fmla="*/ 1342232 w 8383112"/>
              <a:gd name="connsiteY23" fmla="*/ 50800 h 2286000"/>
              <a:gd name="connsiteX24" fmla="*/ 966312 w 8383112"/>
              <a:gd name="connsiteY24" fmla="*/ 71120 h 2286000"/>
              <a:gd name="connsiteX25" fmla="*/ 478632 w 8383112"/>
              <a:gd name="connsiteY25" fmla="*/ 71120 h 2286000"/>
              <a:gd name="connsiteX26" fmla="*/ 1112 w 8383112"/>
              <a:gd name="connsiteY26" fmla="*/ 81280 h 2286000"/>
              <a:gd name="connsiteX27" fmla="*/ 96 w 8383112"/>
              <a:gd name="connsiteY27" fmla="*/ 2251456 h 2286000"/>
              <a:gd name="connsiteX28" fmla="*/ 8362792 w 8383112"/>
              <a:gd name="connsiteY28" fmla="*/ 2286000 h 2286000"/>
              <a:gd name="connsiteX29" fmla="*/ 8372952 w 8383112"/>
              <a:gd name="connsiteY29" fmla="*/ 31496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383112" h="2286000">
                <a:moveTo>
                  <a:pt x="8372952" y="314960"/>
                </a:moveTo>
                <a:lnTo>
                  <a:pt x="8383112" y="0"/>
                </a:lnTo>
                <a:lnTo>
                  <a:pt x="8149432" y="10160"/>
                </a:lnTo>
                <a:cubicBezTo>
                  <a:pt x="8135885" y="37253"/>
                  <a:pt x="8128184" y="68170"/>
                  <a:pt x="8108792" y="91440"/>
                </a:cubicBezTo>
                <a:cubicBezTo>
                  <a:pt x="8093158" y="110201"/>
                  <a:pt x="8068152" y="118533"/>
                  <a:pt x="8047832" y="132080"/>
                </a:cubicBezTo>
                <a:cubicBezTo>
                  <a:pt x="8011051" y="156601"/>
                  <a:pt x="8028274" y="146939"/>
                  <a:pt x="7997032" y="162560"/>
                </a:cubicBezTo>
                <a:lnTo>
                  <a:pt x="7407752" y="20320"/>
                </a:lnTo>
                <a:lnTo>
                  <a:pt x="7245192" y="121920"/>
                </a:lnTo>
                <a:lnTo>
                  <a:pt x="6462872" y="40640"/>
                </a:lnTo>
                <a:cubicBezTo>
                  <a:pt x="6415459" y="37253"/>
                  <a:pt x="6367841" y="36034"/>
                  <a:pt x="6320632" y="30480"/>
                </a:cubicBezTo>
                <a:cubicBezTo>
                  <a:pt x="6216066" y="18178"/>
                  <a:pt x="6343654" y="20320"/>
                  <a:pt x="6269832" y="20320"/>
                </a:cubicBezTo>
                <a:lnTo>
                  <a:pt x="5995512" y="71120"/>
                </a:lnTo>
                <a:lnTo>
                  <a:pt x="5639912" y="91440"/>
                </a:lnTo>
                <a:lnTo>
                  <a:pt x="5355432" y="30480"/>
                </a:lnTo>
                <a:lnTo>
                  <a:pt x="4755992" y="101600"/>
                </a:lnTo>
                <a:lnTo>
                  <a:pt x="4187032" y="71120"/>
                </a:lnTo>
                <a:lnTo>
                  <a:pt x="3648552" y="30480"/>
                </a:lnTo>
                <a:lnTo>
                  <a:pt x="3516472" y="111760"/>
                </a:lnTo>
                <a:lnTo>
                  <a:pt x="2541112" y="101600"/>
                </a:lnTo>
                <a:lnTo>
                  <a:pt x="1951832" y="81280"/>
                </a:lnTo>
                <a:lnTo>
                  <a:pt x="1565752" y="0"/>
                </a:lnTo>
                <a:cubicBezTo>
                  <a:pt x="1511565" y="3387"/>
                  <a:pt x="1457186" y="4476"/>
                  <a:pt x="1403192" y="10160"/>
                </a:cubicBezTo>
                <a:cubicBezTo>
                  <a:pt x="1392541" y="11281"/>
                  <a:pt x="1381075" y="13630"/>
                  <a:pt x="1372712" y="20320"/>
                </a:cubicBezTo>
                <a:cubicBezTo>
                  <a:pt x="1331090" y="53618"/>
                  <a:pt x="1369990" y="50800"/>
                  <a:pt x="1342232" y="50800"/>
                </a:cubicBezTo>
                <a:lnTo>
                  <a:pt x="966312" y="71120"/>
                </a:lnTo>
                <a:lnTo>
                  <a:pt x="478632" y="71120"/>
                </a:lnTo>
                <a:lnTo>
                  <a:pt x="1112" y="81280"/>
                </a:lnTo>
                <a:cubicBezTo>
                  <a:pt x="-2275" y="762000"/>
                  <a:pt x="3483" y="1570736"/>
                  <a:pt x="96" y="2251456"/>
                </a:cubicBezTo>
                <a:lnTo>
                  <a:pt x="8362792" y="2286000"/>
                </a:lnTo>
                <a:cubicBezTo>
                  <a:pt x="8366179" y="1689947"/>
                  <a:pt x="8369565" y="911013"/>
                  <a:pt x="8372952" y="314960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87DD9910-9BCE-0042-4E7B-78EF421BB22F}"/>
              </a:ext>
            </a:extLst>
          </p:cNvPr>
          <p:cNvSpPr/>
          <p:nvPr/>
        </p:nvSpPr>
        <p:spPr>
          <a:xfrm>
            <a:off x="2450818" y="1741167"/>
            <a:ext cx="8392160" cy="2072640"/>
          </a:xfrm>
          <a:custGeom>
            <a:avLst/>
            <a:gdLst>
              <a:gd name="connsiteX0" fmla="*/ 10160 w 8392160"/>
              <a:gd name="connsiteY0" fmla="*/ 0 h 2072640"/>
              <a:gd name="connsiteX1" fmla="*/ 0 w 8392160"/>
              <a:gd name="connsiteY1" fmla="*/ 2032000 h 2072640"/>
              <a:gd name="connsiteX2" fmla="*/ 8371840 w 8392160"/>
              <a:gd name="connsiteY2" fmla="*/ 2072640 h 2072640"/>
              <a:gd name="connsiteX3" fmla="*/ 8392160 w 8392160"/>
              <a:gd name="connsiteY3" fmla="*/ 111760 h 2072640"/>
              <a:gd name="connsiteX4" fmla="*/ 7802880 w 8392160"/>
              <a:gd name="connsiteY4" fmla="*/ 132080 h 2072640"/>
              <a:gd name="connsiteX5" fmla="*/ 7172960 w 8392160"/>
              <a:gd name="connsiteY5" fmla="*/ 111760 h 2072640"/>
              <a:gd name="connsiteX6" fmla="*/ 6400800 w 8392160"/>
              <a:gd name="connsiteY6" fmla="*/ 152400 h 2072640"/>
              <a:gd name="connsiteX7" fmla="*/ 5831840 w 8392160"/>
              <a:gd name="connsiteY7" fmla="*/ 121920 h 2072640"/>
              <a:gd name="connsiteX8" fmla="*/ 5445760 w 8392160"/>
              <a:gd name="connsiteY8" fmla="*/ 182880 h 2072640"/>
              <a:gd name="connsiteX9" fmla="*/ 5029200 w 8392160"/>
              <a:gd name="connsiteY9" fmla="*/ 467360 h 2072640"/>
              <a:gd name="connsiteX10" fmla="*/ 4521200 w 8392160"/>
              <a:gd name="connsiteY10" fmla="*/ 1168400 h 2072640"/>
              <a:gd name="connsiteX11" fmla="*/ 3982720 w 8392160"/>
              <a:gd name="connsiteY11" fmla="*/ 1584960 h 2072640"/>
              <a:gd name="connsiteX12" fmla="*/ 3373120 w 8392160"/>
              <a:gd name="connsiteY12" fmla="*/ 1656080 h 2072640"/>
              <a:gd name="connsiteX13" fmla="*/ 2824480 w 8392160"/>
              <a:gd name="connsiteY13" fmla="*/ 1239520 h 2072640"/>
              <a:gd name="connsiteX14" fmla="*/ 2448560 w 8392160"/>
              <a:gd name="connsiteY14" fmla="*/ 822960 h 2072640"/>
              <a:gd name="connsiteX15" fmla="*/ 2225040 w 8392160"/>
              <a:gd name="connsiteY15" fmla="*/ 396240 h 2072640"/>
              <a:gd name="connsiteX16" fmla="*/ 1717040 w 8392160"/>
              <a:gd name="connsiteY16" fmla="*/ 111760 h 2072640"/>
              <a:gd name="connsiteX17" fmla="*/ 1158240 w 8392160"/>
              <a:gd name="connsiteY17" fmla="*/ 20320 h 2072640"/>
              <a:gd name="connsiteX18" fmla="*/ 711200 w 8392160"/>
              <a:gd name="connsiteY18" fmla="*/ 10160 h 2072640"/>
              <a:gd name="connsiteX19" fmla="*/ 10160 w 8392160"/>
              <a:gd name="connsiteY19" fmla="*/ 0 h 207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92160" h="2072640">
                <a:moveTo>
                  <a:pt x="10160" y="0"/>
                </a:moveTo>
                <a:cubicBezTo>
                  <a:pt x="6773" y="677333"/>
                  <a:pt x="3387" y="1354667"/>
                  <a:pt x="0" y="2032000"/>
                </a:cubicBezTo>
                <a:lnTo>
                  <a:pt x="8371840" y="2072640"/>
                </a:lnTo>
                <a:lnTo>
                  <a:pt x="8392160" y="111760"/>
                </a:lnTo>
                <a:lnTo>
                  <a:pt x="7802880" y="132080"/>
                </a:lnTo>
                <a:lnTo>
                  <a:pt x="7172960" y="111760"/>
                </a:lnTo>
                <a:lnTo>
                  <a:pt x="6400800" y="152400"/>
                </a:lnTo>
                <a:lnTo>
                  <a:pt x="5831840" y="121920"/>
                </a:lnTo>
                <a:lnTo>
                  <a:pt x="5445760" y="182880"/>
                </a:lnTo>
                <a:lnTo>
                  <a:pt x="5029200" y="467360"/>
                </a:lnTo>
                <a:lnTo>
                  <a:pt x="4521200" y="1168400"/>
                </a:lnTo>
                <a:lnTo>
                  <a:pt x="3982720" y="1584960"/>
                </a:lnTo>
                <a:lnTo>
                  <a:pt x="3373120" y="1656080"/>
                </a:lnTo>
                <a:lnTo>
                  <a:pt x="2824480" y="1239520"/>
                </a:lnTo>
                <a:lnTo>
                  <a:pt x="2448560" y="822960"/>
                </a:lnTo>
                <a:lnTo>
                  <a:pt x="2225040" y="396240"/>
                </a:lnTo>
                <a:lnTo>
                  <a:pt x="1717040" y="111760"/>
                </a:lnTo>
                <a:lnTo>
                  <a:pt x="1158240" y="20320"/>
                </a:lnTo>
                <a:lnTo>
                  <a:pt x="711200" y="10160"/>
                </a:lnTo>
                <a:lnTo>
                  <a:pt x="1016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8000">
                <a:schemeClr val="bg1">
                  <a:lumMod val="75000"/>
                </a:schemeClr>
              </a:gs>
              <a:gs pos="73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4F14B31-628B-D3C4-3910-9019D9381E9B}"/>
              </a:ext>
            </a:extLst>
          </p:cNvPr>
          <p:cNvGrpSpPr/>
          <p:nvPr/>
        </p:nvGrpSpPr>
        <p:grpSpPr>
          <a:xfrm>
            <a:off x="9384762" y="1667622"/>
            <a:ext cx="96863" cy="210600"/>
            <a:chOff x="4370832" y="2042160"/>
            <a:chExt cx="158496" cy="417585"/>
          </a:xfrm>
        </p:grpSpPr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721B8306-BC4E-B725-499B-58586A372D9E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4C12C07E-92AF-BFF6-B138-99DD9371C4FB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56B1BE58-D905-E010-DD31-401CEADD575C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EEF4F5CD-2187-3AF5-D893-9E5B962AFE0F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2F1D69D-DEDD-0362-DC22-327C3FF4A2D6}"/>
              </a:ext>
            </a:extLst>
          </p:cNvPr>
          <p:cNvGrpSpPr/>
          <p:nvPr/>
        </p:nvGrpSpPr>
        <p:grpSpPr>
          <a:xfrm>
            <a:off x="9616034" y="1675882"/>
            <a:ext cx="202671" cy="210600"/>
            <a:chOff x="4370832" y="2042160"/>
            <a:chExt cx="158496" cy="417585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CDCF2D5E-7C51-2339-0197-0224238F9A75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AE128E86-BC77-2B48-7BA9-3FD6CD280D06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E825014E-0004-246F-1738-2C333DA2463B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276E7AEE-82FC-6467-A039-A34BAF6C5824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30498FE-4574-CDB5-F4F5-0C9BF14476FE}"/>
              </a:ext>
            </a:extLst>
          </p:cNvPr>
          <p:cNvGrpSpPr/>
          <p:nvPr/>
        </p:nvGrpSpPr>
        <p:grpSpPr>
          <a:xfrm>
            <a:off x="9890052" y="1670626"/>
            <a:ext cx="202671" cy="210600"/>
            <a:chOff x="4370832" y="2042160"/>
            <a:chExt cx="158496" cy="417585"/>
          </a:xfrm>
        </p:grpSpPr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C5E6A9D0-3464-7AEB-1143-938DCC9B36E2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E2C429E5-E18C-02AE-1F96-F18FF6A30DDA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02703EE5-632F-3DD2-4C36-D41A8D0D0790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C782D369-A45D-915E-BE4E-10355EADD900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E28110A-C9E6-5914-90DA-70629F691F89}"/>
              </a:ext>
            </a:extLst>
          </p:cNvPr>
          <p:cNvGrpSpPr/>
          <p:nvPr/>
        </p:nvGrpSpPr>
        <p:grpSpPr>
          <a:xfrm>
            <a:off x="10173857" y="1674379"/>
            <a:ext cx="192884" cy="210600"/>
            <a:chOff x="4370832" y="2042160"/>
            <a:chExt cx="158496" cy="417585"/>
          </a:xfrm>
        </p:grpSpPr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D36BDA2B-1E11-CC97-E8B9-2D4045A12376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F56F4A96-C48B-3A4A-5D68-8C752F87F908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D6A8A8F2-019E-50C4-02C6-73D83A50E6B7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BA10A295-0FC0-DC21-9863-C2C3D9C239AE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162BD85-A5DF-12C5-2A5E-788EFBBE1717}"/>
              </a:ext>
            </a:extLst>
          </p:cNvPr>
          <p:cNvGrpSpPr/>
          <p:nvPr/>
        </p:nvGrpSpPr>
        <p:grpSpPr>
          <a:xfrm>
            <a:off x="10318365" y="1673590"/>
            <a:ext cx="192884" cy="210600"/>
            <a:chOff x="4370832" y="2042160"/>
            <a:chExt cx="158496" cy="417585"/>
          </a:xfrm>
        </p:grpSpPr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05F747A9-DC67-6923-859D-B48018F309F5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6C44EEDE-8117-07E1-8139-88600822AC08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928657DC-71E8-5EFE-7A11-3CE76BC417A2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4EE4C492-239F-03C6-DAF7-09BCCF2892F4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AB206BFB-04A6-5046-2E4F-C6211BEE2F46}"/>
              </a:ext>
            </a:extLst>
          </p:cNvPr>
          <p:cNvGrpSpPr/>
          <p:nvPr/>
        </p:nvGrpSpPr>
        <p:grpSpPr>
          <a:xfrm>
            <a:off x="2495320" y="1503883"/>
            <a:ext cx="133601" cy="266086"/>
            <a:chOff x="4370832" y="2042160"/>
            <a:chExt cx="158496" cy="417585"/>
          </a:xfrm>
        </p:grpSpPr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9A057EBF-916A-E87A-15DB-A9F3B3D9FA31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F752355C-8EFA-9FEA-E550-A583D049F648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710EA5D2-C15D-A30C-E4BB-566A806D6611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81D1591E-965E-EA19-EF08-C2F41C72CEAA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E8C11FC5-9BA4-63F5-5938-48C232503841}"/>
              </a:ext>
            </a:extLst>
          </p:cNvPr>
          <p:cNvGrpSpPr/>
          <p:nvPr/>
        </p:nvGrpSpPr>
        <p:grpSpPr>
          <a:xfrm>
            <a:off x="3081079" y="1555694"/>
            <a:ext cx="202671" cy="210600"/>
            <a:chOff x="4370832" y="2042160"/>
            <a:chExt cx="158496" cy="417585"/>
          </a:xfrm>
        </p:grpSpPr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879515E7-5AA3-D759-C5A3-BBBFF522100A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508A7FBD-61AC-4D10-C2BD-C104504590F9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ED2E95C2-C355-042E-22DA-58DBC0CA8410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89629B6-6E72-9417-8D73-561E924B7D83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sp>
        <p:nvSpPr>
          <p:cNvPr id="45" name="Flèche vers le haut 44">
            <a:extLst>
              <a:ext uri="{FF2B5EF4-FFF2-40B4-BE49-F238E27FC236}">
                <a16:creationId xmlns:a16="http://schemas.microsoft.com/office/drawing/2014/main" id="{9E0449EF-2D2E-0D3E-5BB3-AEA3818C6E50}"/>
              </a:ext>
            </a:extLst>
          </p:cNvPr>
          <p:cNvSpPr/>
          <p:nvPr/>
        </p:nvSpPr>
        <p:spPr>
          <a:xfrm>
            <a:off x="8489781" y="1555738"/>
            <a:ext cx="384163" cy="46093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FA9A58E1-9398-AAE3-CD97-C0FCE1A6C0B7}"/>
              </a:ext>
            </a:extLst>
          </p:cNvPr>
          <p:cNvCxnSpPr>
            <a:cxnSpLocks/>
          </p:cNvCxnSpPr>
          <p:nvPr/>
        </p:nvCxnSpPr>
        <p:spPr>
          <a:xfrm>
            <a:off x="8273574" y="2100011"/>
            <a:ext cx="0" cy="1451615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6531A3AC-F5B1-B40E-8AF9-15B14355D57B}"/>
              </a:ext>
            </a:extLst>
          </p:cNvPr>
          <p:cNvCxnSpPr>
            <a:cxnSpLocks/>
          </p:cNvCxnSpPr>
          <p:nvPr/>
        </p:nvCxnSpPr>
        <p:spPr>
          <a:xfrm>
            <a:off x="8271932" y="2111732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orme libre 47">
            <a:extLst>
              <a:ext uri="{FF2B5EF4-FFF2-40B4-BE49-F238E27FC236}">
                <a16:creationId xmlns:a16="http://schemas.microsoft.com/office/drawing/2014/main" id="{FA2B48F6-22B2-83BC-3D79-E64D8468B7C1}"/>
              </a:ext>
            </a:extLst>
          </p:cNvPr>
          <p:cNvSpPr/>
          <p:nvPr/>
        </p:nvSpPr>
        <p:spPr>
          <a:xfrm>
            <a:off x="4993739" y="5390440"/>
            <a:ext cx="2151405" cy="721599"/>
          </a:xfrm>
          <a:custGeom>
            <a:avLst/>
            <a:gdLst>
              <a:gd name="connsiteX0" fmla="*/ 0 w 2133600"/>
              <a:gd name="connsiteY0" fmla="*/ 6350 h 730250"/>
              <a:gd name="connsiteX1" fmla="*/ 2133600 w 2133600"/>
              <a:gd name="connsiteY1" fmla="*/ 0 h 730250"/>
              <a:gd name="connsiteX2" fmla="*/ 1962150 w 2133600"/>
              <a:gd name="connsiteY2" fmla="*/ 241300 h 730250"/>
              <a:gd name="connsiteX3" fmla="*/ 1428750 w 2133600"/>
              <a:gd name="connsiteY3" fmla="*/ 654050 h 730250"/>
              <a:gd name="connsiteX4" fmla="*/ 812800 w 2133600"/>
              <a:gd name="connsiteY4" fmla="*/ 730250 h 730250"/>
              <a:gd name="connsiteX5" fmla="*/ 260350 w 2133600"/>
              <a:gd name="connsiteY5" fmla="*/ 311150 h 730250"/>
              <a:gd name="connsiteX6" fmla="*/ 0 w 2133600"/>
              <a:gd name="connsiteY6" fmla="*/ 6350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730250">
                <a:moveTo>
                  <a:pt x="0" y="6350"/>
                </a:moveTo>
                <a:lnTo>
                  <a:pt x="2133600" y="0"/>
                </a:lnTo>
                <a:lnTo>
                  <a:pt x="1962150" y="241300"/>
                </a:lnTo>
                <a:lnTo>
                  <a:pt x="1428750" y="654050"/>
                </a:lnTo>
                <a:lnTo>
                  <a:pt x="812800" y="730250"/>
                </a:lnTo>
                <a:lnTo>
                  <a:pt x="260350" y="311150"/>
                </a:lnTo>
                <a:lnTo>
                  <a:pt x="0" y="635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93035EF1-00BF-ED52-C669-6CC659EBF51A}"/>
              </a:ext>
            </a:extLst>
          </p:cNvPr>
          <p:cNvCxnSpPr>
            <a:cxnSpLocks/>
          </p:cNvCxnSpPr>
          <p:nvPr/>
        </p:nvCxnSpPr>
        <p:spPr>
          <a:xfrm>
            <a:off x="8269587" y="2418879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orme libre 49">
            <a:extLst>
              <a:ext uri="{FF2B5EF4-FFF2-40B4-BE49-F238E27FC236}">
                <a16:creationId xmlns:a16="http://schemas.microsoft.com/office/drawing/2014/main" id="{53DCA67D-341A-A61A-2DB0-0E2B803E7CB9}"/>
              </a:ext>
            </a:extLst>
          </p:cNvPr>
          <p:cNvSpPr/>
          <p:nvPr/>
        </p:nvSpPr>
        <p:spPr>
          <a:xfrm>
            <a:off x="2450818" y="4456559"/>
            <a:ext cx="8392160" cy="2072640"/>
          </a:xfrm>
          <a:custGeom>
            <a:avLst/>
            <a:gdLst>
              <a:gd name="connsiteX0" fmla="*/ 10160 w 8392160"/>
              <a:gd name="connsiteY0" fmla="*/ 0 h 2072640"/>
              <a:gd name="connsiteX1" fmla="*/ 0 w 8392160"/>
              <a:gd name="connsiteY1" fmla="*/ 2032000 h 2072640"/>
              <a:gd name="connsiteX2" fmla="*/ 8371840 w 8392160"/>
              <a:gd name="connsiteY2" fmla="*/ 2072640 h 2072640"/>
              <a:gd name="connsiteX3" fmla="*/ 8392160 w 8392160"/>
              <a:gd name="connsiteY3" fmla="*/ 111760 h 2072640"/>
              <a:gd name="connsiteX4" fmla="*/ 7802880 w 8392160"/>
              <a:gd name="connsiteY4" fmla="*/ 132080 h 2072640"/>
              <a:gd name="connsiteX5" fmla="*/ 7172960 w 8392160"/>
              <a:gd name="connsiteY5" fmla="*/ 111760 h 2072640"/>
              <a:gd name="connsiteX6" fmla="*/ 6400800 w 8392160"/>
              <a:gd name="connsiteY6" fmla="*/ 152400 h 2072640"/>
              <a:gd name="connsiteX7" fmla="*/ 5831840 w 8392160"/>
              <a:gd name="connsiteY7" fmla="*/ 121920 h 2072640"/>
              <a:gd name="connsiteX8" fmla="*/ 5445760 w 8392160"/>
              <a:gd name="connsiteY8" fmla="*/ 182880 h 2072640"/>
              <a:gd name="connsiteX9" fmla="*/ 5029200 w 8392160"/>
              <a:gd name="connsiteY9" fmla="*/ 467360 h 2072640"/>
              <a:gd name="connsiteX10" fmla="*/ 4521200 w 8392160"/>
              <a:gd name="connsiteY10" fmla="*/ 1168400 h 2072640"/>
              <a:gd name="connsiteX11" fmla="*/ 3982720 w 8392160"/>
              <a:gd name="connsiteY11" fmla="*/ 1584960 h 2072640"/>
              <a:gd name="connsiteX12" fmla="*/ 3373120 w 8392160"/>
              <a:gd name="connsiteY12" fmla="*/ 1656080 h 2072640"/>
              <a:gd name="connsiteX13" fmla="*/ 2824480 w 8392160"/>
              <a:gd name="connsiteY13" fmla="*/ 1239520 h 2072640"/>
              <a:gd name="connsiteX14" fmla="*/ 2448560 w 8392160"/>
              <a:gd name="connsiteY14" fmla="*/ 822960 h 2072640"/>
              <a:gd name="connsiteX15" fmla="*/ 2225040 w 8392160"/>
              <a:gd name="connsiteY15" fmla="*/ 396240 h 2072640"/>
              <a:gd name="connsiteX16" fmla="*/ 1717040 w 8392160"/>
              <a:gd name="connsiteY16" fmla="*/ 111760 h 2072640"/>
              <a:gd name="connsiteX17" fmla="*/ 1158240 w 8392160"/>
              <a:gd name="connsiteY17" fmla="*/ 20320 h 2072640"/>
              <a:gd name="connsiteX18" fmla="*/ 711200 w 8392160"/>
              <a:gd name="connsiteY18" fmla="*/ 10160 h 2072640"/>
              <a:gd name="connsiteX19" fmla="*/ 10160 w 8392160"/>
              <a:gd name="connsiteY19" fmla="*/ 0 h 207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92160" h="2072640">
                <a:moveTo>
                  <a:pt x="10160" y="0"/>
                </a:moveTo>
                <a:cubicBezTo>
                  <a:pt x="6773" y="677333"/>
                  <a:pt x="3387" y="1354667"/>
                  <a:pt x="0" y="2032000"/>
                </a:cubicBezTo>
                <a:lnTo>
                  <a:pt x="8371840" y="2072640"/>
                </a:lnTo>
                <a:lnTo>
                  <a:pt x="8392160" y="111760"/>
                </a:lnTo>
                <a:lnTo>
                  <a:pt x="7802880" y="132080"/>
                </a:lnTo>
                <a:lnTo>
                  <a:pt x="7172960" y="111760"/>
                </a:lnTo>
                <a:lnTo>
                  <a:pt x="6400800" y="152400"/>
                </a:lnTo>
                <a:lnTo>
                  <a:pt x="5831840" y="121920"/>
                </a:lnTo>
                <a:lnTo>
                  <a:pt x="5445760" y="182880"/>
                </a:lnTo>
                <a:lnTo>
                  <a:pt x="5029200" y="467360"/>
                </a:lnTo>
                <a:lnTo>
                  <a:pt x="4521200" y="1168400"/>
                </a:lnTo>
                <a:lnTo>
                  <a:pt x="3982720" y="1584960"/>
                </a:lnTo>
                <a:lnTo>
                  <a:pt x="3373120" y="1656080"/>
                </a:lnTo>
                <a:lnTo>
                  <a:pt x="2824480" y="1239520"/>
                </a:lnTo>
                <a:lnTo>
                  <a:pt x="2448560" y="822960"/>
                </a:lnTo>
                <a:lnTo>
                  <a:pt x="2225040" y="396240"/>
                </a:lnTo>
                <a:lnTo>
                  <a:pt x="1717040" y="111760"/>
                </a:lnTo>
                <a:lnTo>
                  <a:pt x="1158240" y="20320"/>
                </a:lnTo>
                <a:lnTo>
                  <a:pt x="711200" y="10160"/>
                </a:lnTo>
                <a:lnTo>
                  <a:pt x="1016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8000">
                <a:schemeClr val="bg1">
                  <a:lumMod val="75000"/>
                </a:schemeClr>
              </a:gs>
              <a:gs pos="73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Forme libre 50">
            <a:extLst>
              <a:ext uri="{FF2B5EF4-FFF2-40B4-BE49-F238E27FC236}">
                <a16:creationId xmlns:a16="http://schemas.microsoft.com/office/drawing/2014/main" id="{EC88D154-4A3C-8672-839C-7ADCD0D5B9B3}"/>
              </a:ext>
            </a:extLst>
          </p:cNvPr>
          <p:cNvSpPr/>
          <p:nvPr/>
        </p:nvSpPr>
        <p:spPr>
          <a:xfrm>
            <a:off x="2435578" y="4453138"/>
            <a:ext cx="8385048" cy="2112264"/>
          </a:xfrm>
          <a:custGeom>
            <a:avLst/>
            <a:gdLst>
              <a:gd name="connsiteX0" fmla="*/ 4709160 w 8385048"/>
              <a:gd name="connsiteY0" fmla="*/ 932688 h 2112264"/>
              <a:gd name="connsiteX1" fmla="*/ 5175504 w 8385048"/>
              <a:gd name="connsiteY1" fmla="*/ 539496 h 2112264"/>
              <a:gd name="connsiteX2" fmla="*/ 5294376 w 8385048"/>
              <a:gd name="connsiteY2" fmla="*/ 502920 h 2112264"/>
              <a:gd name="connsiteX3" fmla="*/ 5349240 w 8385048"/>
              <a:gd name="connsiteY3" fmla="*/ 484632 h 2112264"/>
              <a:gd name="connsiteX4" fmla="*/ 5404104 w 8385048"/>
              <a:gd name="connsiteY4" fmla="*/ 448056 h 2112264"/>
              <a:gd name="connsiteX5" fmla="*/ 5468112 w 8385048"/>
              <a:gd name="connsiteY5" fmla="*/ 420624 h 2112264"/>
              <a:gd name="connsiteX6" fmla="*/ 5495544 w 8385048"/>
              <a:gd name="connsiteY6" fmla="*/ 411480 h 2112264"/>
              <a:gd name="connsiteX7" fmla="*/ 5532120 w 8385048"/>
              <a:gd name="connsiteY7" fmla="*/ 393192 h 2112264"/>
              <a:gd name="connsiteX8" fmla="*/ 5623560 w 8385048"/>
              <a:gd name="connsiteY8" fmla="*/ 365760 h 2112264"/>
              <a:gd name="connsiteX9" fmla="*/ 5650992 w 8385048"/>
              <a:gd name="connsiteY9" fmla="*/ 347472 h 2112264"/>
              <a:gd name="connsiteX10" fmla="*/ 5678424 w 8385048"/>
              <a:gd name="connsiteY10" fmla="*/ 338328 h 2112264"/>
              <a:gd name="connsiteX11" fmla="*/ 5751576 w 8385048"/>
              <a:gd name="connsiteY11" fmla="*/ 320040 h 2112264"/>
              <a:gd name="connsiteX12" fmla="*/ 5788152 w 8385048"/>
              <a:gd name="connsiteY12" fmla="*/ 310896 h 2112264"/>
              <a:gd name="connsiteX13" fmla="*/ 5843016 w 8385048"/>
              <a:gd name="connsiteY13" fmla="*/ 292608 h 2112264"/>
              <a:gd name="connsiteX14" fmla="*/ 5870448 w 8385048"/>
              <a:gd name="connsiteY14" fmla="*/ 283464 h 2112264"/>
              <a:gd name="connsiteX15" fmla="*/ 5971032 w 8385048"/>
              <a:gd name="connsiteY15" fmla="*/ 265176 h 2112264"/>
              <a:gd name="connsiteX16" fmla="*/ 6025896 w 8385048"/>
              <a:gd name="connsiteY16" fmla="*/ 265176 h 2112264"/>
              <a:gd name="connsiteX17" fmla="*/ 7470648 w 8385048"/>
              <a:gd name="connsiteY17" fmla="*/ 128016 h 2112264"/>
              <a:gd name="connsiteX18" fmla="*/ 7909560 w 8385048"/>
              <a:gd name="connsiteY18" fmla="*/ 146304 h 2112264"/>
              <a:gd name="connsiteX19" fmla="*/ 8385048 w 8385048"/>
              <a:gd name="connsiteY19" fmla="*/ 109728 h 2112264"/>
              <a:gd name="connsiteX20" fmla="*/ 8385048 w 8385048"/>
              <a:gd name="connsiteY20" fmla="*/ 2112264 h 2112264"/>
              <a:gd name="connsiteX21" fmla="*/ 0 w 8385048"/>
              <a:gd name="connsiteY21" fmla="*/ 2039112 h 2112264"/>
              <a:gd name="connsiteX22" fmla="*/ 18288 w 8385048"/>
              <a:gd name="connsiteY22" fmla="*/ 0 h 2112264"/>
              <a:gd name="connsiteX23" fmla="*/ 539496 w 8385048"/>
              <a:gd name="connsiteY23" fmla="*/ 18288 h 2112264"/>
              <a:gd name="connsiteX24" fmla="*/ 1152144 w 8385048"/>
              <a:gd name="connsiteY24" fmla="*/ 82296 h 2112264"/>
              <a:gd name="connsiteX25" fmla="*/ 1764792 w 8385048"/>
              <a:gd name="connsiteY25" fmla="*/ 301752 h 2112264"/>
              <a:gd name="connsiteX26" fmla="*/ 2542032 w 8385048"/>
              <a:gd name="connsiteY26" fmla="*/ 941832 h 2112264"/>
              <a:gd name="connsiteX27" fmla="*/ 4709160 w 8385048"/>
              <a:gd name="connsiteY27" fmla="*/ 932688 h 211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385048" h="2112264">
                <a:moveTo>
                  <a:pt x="4709160" y="932688"/>
                </a:moveTo>
                <a:lnTo>
                  <a:pt x="5175504" y="539496"/>
                </a:lnTo>
                <a:cubicBezTo>
                  <a:pt x="5342667" y="502349"/>
                  <a:pt x="5197953" y="541489"/>
                  <a:pt x="5294376" y="502920"/>
                </a:cubicBezTo>
                <a:cubicBezTo>
                  <a:pt x="5312274" y="495761"/>
                  <a:pt x="5333200" y="495325"/>
                  <a:pt x="5349240" y="484632"/>
                </a:cubicBezTo>
                <a:cubicBezTo>
                  <a:pt x="5367528" y="472440"/>
                  <a:pt x="5383252" y="455007"/>
                  <a:pt x="5404104" y="448056"/>
                </a:cubicBezTo>
                <a:cubicBezTo>
                  <a:pt x="5468437" y="426612"/>
                  <a:pt x="5389017" y="454522"/>
                  <a:pt x="5468112" y="420624"/>
                </a:cubicBezTo>
                <a:cubicBezTo>
                  <a:pt x="5476971" y="416827"/>
                  <a:pt x="5486685" y="415277"/>
                  <a:pt x="5495544" y="411480"/>
                </a:cubicBezTo>
                <a:cubicBezTo>
                  <a:pt x="5508073" y="406110"/>
                  <a:pt x="5519464" y="398254"/>
                  <a:pt x="5532120" y="393192"/>
                </a:cubicBezTo>
                <a:cubicBezTo>
                  <a:pt x="5569224" y="378351"/>
                  <a:pt x="5587633" y="374742"/>
                  <a:pt x="5623560" y="365760"/>
                </a:cubicBezTo>
                <a:cubicBezTo>
                  <a:pt x="5632704" y="359664"/>
                  <a:pt x="5641162" y="352387"/>
                  <a:pt x="5650992" y="347472"/>
                </a:cubicBezTo>
                <a:cubicBezTo>
                  <a:pt x="5659613" y="343161"/>
                  <a:pt x="5669125" y="340864"/>
                  <a:pt x="5678424" y="338328"/>
                </a:cubicBezTo>
                <a:cubicBezTo>
                  <a:pt x="5702673" y="331715"/>
                  <a:pt x="5727192" y="326136"/>
                  <a:pt x="5751576" y="320040"/>
                </a:cubicBezTo>
                <a:cubicBezTo>
                  <a:pt x="5763768" y="316992"/>
                  <a:pt x="5776230" y="314870"/>
                  <a:pt x="5788152" y="310896"/>
                </a:cubicBezTo>
                <a:lnTo>
                  <a:pt x="5843016" y="292608"/>
                </a:lnTo>
                <a:cubicBezTo>
                  <a:pt x="5852160" y="289560"/>
                  <a:pt x="5861097" y="285802"/>
                  <a:pt x="5870448" y="283464"/>
                </a:cubicBezTo>
                <a:cubicBezTo>
                  <a:pt x="5910951" y="273338"/>
                  <a:pt x="5923706" y="268816"/>
                  <a:pt x="5971032" y="265176"/>
                </a:cubicBezTo>
                <a:cubicBezTo>
                  <a:pt x="5989266" y="263773"/>
                  <a:pt x="6007608" y="265176"/>
                  <a:pt x="6025896" y="265176"/>
                </a:cubicBezTo>
                <a:lnTo>
                  <a:pt x="7470648" y="128016"/>
                </a:lnTo>
                <a:lnTo>
                  <a:pt x="7909560" y="146304"/>
                </a:lnTo>
                <a:lnTo>
                  <a:pt x="8385048" y="109728"/>
                </a:lnTo>
                <a:lnTo>
                  <a:pt x="8385048" y="2112264"/>
                </a:lnTo>
                <a:lnTo>
                  <a:pt x="0" y="2039112"/>
                </a:lnTo>
                <a:lnTo>
                  <a:pt x="18288" y="0"/>
                </a:lnTo>
                <a:lnTo>
                  <a:pt x="539496" y="18288"/>
                </a:lnTo>
                <a:lnTo>
                  <a:pt x="1152144" y="82296"/>
                </a:lnTo>
                <a:lnTo>
                  <a:pt x="1764792" y="301752"/>
                </a:lnTo>
                <a:lnTo>
                  <a:pt x="2542032" y="941832"/>
                </a:lnTo>
                <a:lnTo>
                  <a:pt x="4709160" y="932688"/>
                </a:lnTo>
                <a:close/>
              </a:path>
            </a:pathLst>
          </a:custGeom>
          <a:solidFill>
            <a:schemeClr val="bg1">
              <a:alpha val="18386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66F58FDC-1440-15A3-5CE3-EC0CA8CD74B8}"/>
              </a:ext>
            </a:extLst>
          </p:cNvPr>
          <p:cNvCxnSpPr>
            <a:cxnSpLocks/>
          </p:cNvCxnSpPr>
          <p:nvPr/>
        </p:nvCxnSpPr>
        <p:spPr>
          <a:xfrm>
            <a:off x="8270675" y="2711954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E32ECD0D-1AF1-FE7C-172A-EF63D239E4C2}"/>
              </a:ext>
            </a:extLst>
          </p:cNvPr>
          <p:cNvCxnSpPr>
            <a:cxnSpLocks/>
          </p:cNvCxnSpPr>
          <p:nvPr/>
        </p:nvCxnSpPr>
        <p:spPr>
          <a:xfrm>
            <a:off x="8268327" y="3019100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9FDA79D9-423B-63B3-AE8F-9CB4D6AE95FD}"/>
              </a:ext>
            </a:extLst>
          </p:cNvPr>
          <p:cNvCxnSpPr>
            <a:cxnSpLocks/>
          </p:cNvCxnSpPr>
          <p:nvPr/>
        </p:nvCxnSpPr>
        <p:spPr>
          <a:xfrm>
            <a:off x="8268327" y="3281228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BFCFAB93-910D-6BB4-C1C9-3FC41C599A33}"/>
              </a:ext>
            </a:extLst>
          </p:cNvPr>
          <p:cNvSpPr txBox="1"/>
          <p:nvPr/>
        </p:nvSpPr>
        <p:spPr>
          <a:xfrm>
            <a:off x="7857970" y="1234183"/>
            <a:ext cx="159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Diffusive fluxes</a:t>
            </a: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3818DD07-9952-E0C5-12FB-0F704EEA39E7}"/>
              </a:ext>
            </a:extLst>
          </p:cNvPr>
          <p:cNvGrpSpPr/>
          <p:nvPr/>
        </p:nvGrpSpPr>
        <p:grpSpPr>
          <a:xfrm>
            <a:off x="9375111" y="4383333"/>
            <a:ext cx="96863" cy="210600"/>
            <a:chOff x="4370832" y="2042160"/>
            <a:chExt cx="158496" cy="417585"/>
          </a:xfrm>
        </p:grpSpPr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065109AC-5176-5C32-BEC3-3A4235E40F77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3507E86-1241-8385-45B6-9836C34E6010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A3AFB0BD-0691-8A58-D000-467A371D8EEC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99D5D9D0-0940-0E70-73AF-B58F1779A8E3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75482832-E726-1274-C0EB-C2700951FA2E}"/>
              </a:ext>
            </a:extLst>
          </p:cNvPr>
          <p:cNvGrpSpPr/>
          <p:nvPr/>
        </p:nvGrpSpPr>
        <p:grpSpPr>
          <a:xfrm>
            <a:off x="9606383" y="4391593"/>
            <a:ext cx="202671" cy="210600"/>
            <a:chOff x="4370832" y="2042160"/>
            <a:chExt cx="158496" cy="417585"/>
          </a:xfrm>
        </p:grpSpPr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183344DF-CD1A-E5BF-1119-12F4411A090D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2070ACCD-044D-F5F4-921E-CFFD6B041429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98234529-8C57-B372-135A-A72F5D5B6EA6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5546778B-4AFF-CD36-84F2-1A0614D02936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C6413AC1-CB24-B14D-A689-2CE71A7AC487}"/>
              </a:ext>
            </a:extLst>
          </p:cNvPr>
          <p:cNvGrpSpPr/>
          <p:nvPr/>
        </p:nvGrpSpPr>
        <p:grpSpPr>
          <a:xfrm>
            <a:off x="9880401" y="4386337"/>
            <a:ext cx="202671" cy="210600"/>
            <a:chOff x="4370832" y="2042160"/>
            <a:chExt cx="158496" cy="417585"/>
          </a:xfrm>
        </p:grpSpPr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1AF71A33-5DD8-1020-18A4-2D2F9D852A0A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C4BC2D89-ADCD-9B00-2D0E-570000492A3C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F0FD2278-E861-D0CC-5C60-808ED6414799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CA2F1360-9F87-449C-8C50-5B6B718408C0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D6FDEE3D-6702-FBD6-E6AC-93EB8B11CB9F}"/>
              </a:ext>
            </a:extLst>
          </p:cNvPr>
          <p:cNvGrpSpPr/>
          <p:nvPr/>
        </p:nvGrpSpPr>
        <p:grpSpPr>
          <a:xfrm>
            <a:off x="10164206" y="4390090"/>
            <a:ext cx="192884" cy="210600"/>
            <a:chOff x="4370832" y="2042160"/>
            <a:chExt cx="158496" cy="417585"/>
          </a:xfrm>
        </p:grpSpPr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FCB561-A586-9F7A-37EF-F4726341E9A4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7E15F0A1-674A-CAC6-E10F-FB24AAB3BBF3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F5E7D717-67A3-BDC2-99B7-650FDC260E90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EA66C324-9C77-5CA5-9048-C404BD50F95B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DE781D0F-0958-D236-B825-30052EE14D6D}"/>
              </a:ext>
            </a:extLst>
          </p:cNvPr>
          <p:cNvGrpSpPr/>
          <p:nvPr/>
        </p:nvGrpSpPr>
        <p:grpSpPr>
          <a:xfrm>
            <a:off x="10308714" y="4389301"/>
            <a:ext cx="192884" cy="210600"/>
            <a:chOff x="4370832" y="2042160"/>
            <a:chExt cx="158496" cy="417585"/>
          </a:xfrm>
        </p:grpSpPr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911A10A3-5B80-3708-B9E5-26785A95418F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364F8958-9921-A7CD-0524-0AF7B29C00D6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372BC0E4-C4DD-6EB0-67E5-594943391820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11650C96-CB76-2CDA-C454-43B695E91493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080C0050-CDE2-ABCD-BE3E-93015CEF1FB6}"/>
              </a:ext>
            </a:extLst>
          </p:cNvPr>
          <p:cNvGrpSpPr/>
          <p:nvPr/>
        </p:nvGrpSpPr>
        <p:grpSpPr>
          <a:xfrm>
            <a:off x="2485669" y="4219594"/>
            <a:ext cx="133601" cy="266086"/>
            <a:chOff x="4370832" y="2042160"/>
            <a:chExt cx="158496" cy="417585"/>
          </a:xfrm>
        </p:grpSpPr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98414AA8-1555-2FD0-2ECA-16F4A570E9C0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1116B278-AD0B-CCEE-D72A-FB0B25801E67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8BF590C9-4172-8578-7CD1-507E3699AA66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FAB6BEF5-E125-4B19-518C-27D2E235B6CC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844A0261-95FA-0183-6BF7-0CD99CB51749}"/>
              </a:ext>
            </a:extLst>
          </p:cNvPr>
          <p:cNvGrpSpPr/>
          <p:nvPr/>
        </p:nvGrpSpPr>
        <p:grpSpPr>
          <a:xfrm>
            <a:off x="3071428" y="4271405"/>
            <a:ext cx="202671" cy="210600"/>
            <a:chOff x="4370832" y="2042160"/>
            <a:chExt cx="158496" cy="417585"/>
          </a:xfrm>
        </p:grpSpPr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D3889EBB-06FB-3A31-9D29-B82A24EEFC59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95B47418-0113-D964-9F5F-434DAC640457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8070EF12-3AD9-61FA-2588-6651274AD99E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DC7888CF-BB9F-59D7-5E24-1BC761397C6D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sp>
        <p:nvSpPr>
          <p:cNvPr id="91" name="ZoneTexte 90">
            <a:extLst>
              <a:ext uri="{FF2B5EF4-FFF2-40B4-BE49-F238E27FC236}">
                <a16:creationId xmlns:a16="http://schemas.microsoft.com/office/drawing/2014/main" id="{675E605D-58B4-9BF5-7C4A-208A56DFF757}"/>
              </a:ext>
            </a:extLst>
          </p:cNvPr>
          <p:cNvSpPr txBox="1"/>
          <p:nvPr/>
        </p:nvSpPr>
        <p:spPr>
          <a:xfrm>
            <a:off x="2452510" y="4837682"/>
            <a:ext cx="1571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matter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mineralization</a:t>
            </a:r>
          </a:p>
        </p:txBody>
      </p: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7219DD3C-788D-1128-69CF-897CA1709360}"/>
              </a:ext>
            </a:extLst>
          </p:cNvPr>
          <p:cNvCxnSpPr>
            <a:cxnSpLocks/>
          </p:cNvCxnSpPr>
          <p:nvPr/>
        </p:nvCxnSpPr>
        <p:spPr>
          <a:xfrm>
            <a:off x="3336073" y="4119159"/>
            <a:ext cx="0" cy="524533"/>
          </a:xfrm>
          <a:prstGeom prst="straightConnector1">
            <a:avLst/>
          </a:prstGeom>
          <a:ln w="2222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92">
            <a:extLst>
              <a:ext uri="{FF2B5EF4-FFF2-40B4-BE49-F238E27FC236}">
                <a16:creationId xmlns:a16="http://schemas.microsoft.com/office/drawing/2014/main" id="{14F7EDCF-6AE8-9444-6643-EB1CA63E7CCE}"/>
              </a:ext>
            </a:extLst>
          </p:cNvPr>
          <p:cNvSpPr txBox="1"/>
          <p:nvPr/>
        </p:nvSpPr>
        <p:spPr>
          <a:xfrm>
            <a:off x="3091501" y="373958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520E527D-8ECA-3DFC-6BF3-83D73A099FC5}"/>
              </a:ext>
            </a:extLst>
          </p:cNvPr>
          <p:cNvSpPr txBox="1"/>
          <p:nvPr/>
        </p:nvSpPr>
        <p:spPr>
          <a:xfrm>
            <a:off x="5356130" y="4449560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Tidal </a:t>
            </a:r>
            <a:r>
              <a:rPr lang="fr-FR" dirty="0" err="1"/>
              <a:t>pumping</a:t>
            </a:r>
            <a:endParaRPr lang="fr-FR" dirty="0"/>
          </a:p>
        </p:txBody>
      </p:sp>
      <p:sp>
        <p:nvSpPr>
          <p:cNvPr id="95" name="Virage 94">
            <a:extLst>
              <a:ext uri="{FF2B5EF4-FFF2-40B4-BE49-F238E27FC236}">
                <a16:creationId xmlns:a16="http://schemas.microsoft.com/office/drawing/2014/main" id="{F0292EDB-08D6-0595-7D90-B3957BAFA064}"/>
              </a:ext>
            </a:extLst>
          </p:cNvPr>
          <p:cNvSpPr/>
          <p:nvPr/>
        </p:nvSpPr>
        <p:spPr>
          <a:xfrm rot="1908770" flipH="1" flipV="1">
            <a:off x="6749747" y="5116965"/>
            <a:ext cx="519616" cy="926831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6" name="Flèche vers le haut 95">
            <a:extLst>
              <a:ext uri="{FF2B5EF4-FFF2-40B4-BE49-F238E27FC236}">
                <a16:creationId xmlns:a16="http://schemas.microsoft.com/office/drawing/2014/main" id="{212FBDD9-6112-9CE4-D805-D31703FEB9AE}"/>
              </a:ext>
            </a:extLst>
          </p:cNvPr>
          <p:cNvSpPr/>
          <p:nvPr/>
        </p:nvSpPr>
        <p:spPr>
          <a:xfrm>
            <a:off x="4219195" y="1605594"/>
            <a:ext cx="384163" cy="46093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Virage 96">
            <a:extLst>
              <a:ext uri="{FF2B5EF4-FFF2-40B4-BE49-F238E27FC236}">
                <a16:creationId xmlns:a16="http://schemas.microsoft.com/office/drawing/2014/main" id="{DC79419D-0644-C20D-344E-8074FB5037BC}"/>
              </a:ext>
            </a:extLst>
          </p:cNvPr>
          <p:cNvSpPr/>
          <p:nvPr/>
        </p:nvSpPr>
        <p:spPr>
          <a:xfrm rot="9132231" flipH="1">
            <a:off x="4898887" y="5183666"/>
            <a:ext cx="522850" cy="863133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54614B3-2DB2-823E-30E8-4DC28CB3263D}"/>
              </a:ext>
            </a:extLst>
          </p:cNvPr>
          <p:cNvSpPr/>
          <p:nvPr/>
        </p:nvSpPr>
        <p:spPr>
          <a:xfrm rot="16200000">
            <a:off x="6540540" y="-510331"/>
            <a:ext cx="212715" cy="85028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Flèche droite à entaille 98">
            <a:extLst>
              <a:ext uri="{FF2B5EF4-FFF2-40B4-BE49-F238E27FC236}">
                <a16:creationId xmlns:a16="http://schemas.microsoft.com/office/drawing/2014/main" id="{A302AAC9-A700-A4C3-79F7-BB11A36B7D81}"/>
              </a:ext>
            </a:extLst>
          </p:cNvPr>
          <p:cNvSpPr/>
          <p:nvPr/>
        </p:nvSpPr>
        <p:spPr>
          <a:xfrm rot="1118916">
            <a:off x="5640580" y="5500823"/>
            <a:ext cx="804907" cy="355662"/>
          </a:xfrm>
          <a:prstGeom prst="notchedRightArrow">
            <a:avLst>
              <a:gd name="adj1" fmla="val 56538"/>
              <a:gd name="adj2" fmla="val 7289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4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0" name="Flèche vers le haut 99">
            <a:extLst>
              <a:ext uri="{FF2B5EF4-FFF2-40B4-BE49-F238E27FC236}">
                <a16:creationId xmlns:a16="http://schemas.microsoft.com/office/drawing/2014/main" id="{8E59F37C-6E0A-7D64-EB3C-AACB0775E2F4}"/>
              </a:ext>
            </a:extLst>
          </p:cNvPr>
          <p:cNvSpPr/>
          <p:nvPr/>
        </p:nvSpPr>
        <p:spPr>
          <a:xfrm>
            <a:off x="5898514" y="3001711"/>
            <a:ext cx="384163" cy="46093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A0B7CC9F-5000-3722-CA79-3170AD170A8D}"/>
              </a:ext>
            </a:extLst>
          </p:cNvPr>
          <p:cNvSpPr txBox="1"/>
          <p:nvPr/>
        </p:nvSpPr>
        <p:spPr>
          <a:xfrm>
            <a:off x="5535241" y="603247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High </a:t>
            </a:r>
            <a:r>
              <a:rPr lang="fr-FR" b="1" dirty="0" err="1"/>
              <a:t>tide</a:t>
            </a:r>
            <a:endParaRPr lang="fr-FR" b="1" dirty="0"/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3811705C-C7D3-4C7E-93A1-A61D0E85D2C1}"/>
              </a:ext>
            </a:extLst>
          </p:cNvPr>
          <p:cNvSpPr txBox="1"/>
          <p:nvPr/>
        </p:nvSpPr>
        <p:spPr>
          <a:xfrm>
            <a:off x="5535241" y="4094594"/>
            <a:ext cx="100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Low </a:t>
            </a:r>
            <a:r>
              <a:rPr lang="fr-FR" b="1" dirty="0" err="1"/>
              <a:t>tide</a:t>
            </a:r>
            <a:endParaRPr lang="fr-FR" b="1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A1817C6-13CE-7520-79A4-8B849FAAE385}"/>
              </a:ext>
            </a:extLst>
          </p:cNvPr>
          <p:cNvSpPr/>
          <p:nvPr/>
        </p:nvSpPr>
        <p:spPr>
          <a:xfrm>
            <a:off x="2486794" y="3397827"/>
            <a:ext cx="8250703" cy="236929"/>
          </a:xfrm>
          <a:prstGeom prst="rect">
            <a:avLst/>
          </a:prstGeom>
          <a:blipFill dpi="0" rotWithShape="1">
            <a:blip r:embed="rId2">
              <a:alphaModFix amt="29972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E8AD788-8AFE-4179-2CCB-C699B01E7A3C}"/>
              </a:ext>
            </a:extLst>
          </p:cNvPr>
          <p:cNvSpPr/>
          <p:nvPr/>
        </p:nvSpPr>
        <p:spPr>
          <a:xfrm>
            <a:off x="2464442" y="6125489"/>
            <a:ext cx="8356184" cy="382980"/>
          </a:xfrm>
          <a:prstGeom prst="rect">
            <a:avLst/>
          </a:prstGeom>
          <a:blipFill dpi="0" rotWithShape="1">
            <a:blip r:embed="rId2">
              <a:alphaModFix amt="29972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F3386FAB-8653-C260-0645-0E813B446691}"/>
              </a:ext>
            </a:extLst>
          </p:cNvPr>
          <p:cNvCxnSpPr>
            <a:cxnSpLocks/>
          </p:cNvCxnSpPr>
          <p:nvPr/>
        </p:nvCxnSpPr>
        <p:spPr>
          <a:xfrm>
            <a:off x="8271502" y="3538403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>
            <a:extLst>
              <a:ext uri="{FF2B5EF4-FFF2-40B4-BE49-F238E27FC236}">
                <a16:creationId xmlns:a16="http://schemas.microsoft.com/office/drawing/2014/main" id="{19F6A01A-4BE5-9FB0-AD3D-395ABE9A9301}"/>
              </a:ext>
            </a:extLst>
          </p:cNvPr>
          <p:cNvSpPr txBox="1"/>
          <p:nvPr/>
        </p:nvSpPr>
        <p:spPr>
          <a:xfrm>
            <a:off x="8413982" y="1963841"/>
            <a:ext cx="7425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</a:t>
            </a:r>
          </a:p>
        </p:txBody>
      </p: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F3452DEE-4D3A-8DA1-D809-37EED27612D1}"/>
              </a:ext>
            </a:extLst>
          </p:cNvPr>
          <p:cNvCxnSpPr>
            <a:cxnSpLocks/>
          </p:cNvCxnSpPr>
          <p:nvPr/>
        </p:nvCxnSpPr>
        <p:spPr>
          <a:xfrm>
            <a:off x="8245696" y="4734343"/>
            <a:ext cx="0" cy="1451615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FF97742C-0991-F4BA-6FB5-6AD4DD901DE8}"/>
              </a:ext>
            </a:extLst>
          </p:cNvPr>
          <p:cNvCxnSpPr>
            <a:cxnSpLocks/>
          </p:cNvCxnSpPr>
          <p:nvPr/>
        </p:nvCxnSpPr>
        <p:spPr>
          <a:xfrm>
            <a:off x="8244054" y="4746064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69AF50AD-F38D-F6B3-720C-5679ED50469D}"/>
              </a:ext>
            </a:extLst>
          </p:cNvPr>
          <p:cNvCxnSpPr>
            <a:cxnSpLocks/>
          </p:cNvCxnSpPr>
          <p:nvPr/>
        </p:nvCxnSpPr>
        <p:spPr>
          <a:xfrm>
            <a:off x="8241709" y="5053211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173B7335-EDFC-589C-81BA-C3FA69C90E85}"/>
              </a:ext>
            </a:extLst>
          </p:cNvPr>
          <p:cNvCxnSpPr>
            <a:cxnSpLocks/>
          </p:cNvCxnSpPr>
          <p:nvPr/>
        </p:nvCxnSpPr>
        <p:spPr>
          <a:xfrm>
            <a:off x="8242797" y="5346286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E5C0AF82-BE63-39D2-6EDB-63903A4CEF19}"/>
              </a:ext>
            </a:extLst>
          </p:cNvPr>
          <p:cNvCxnSpPr>
            <a:cxnSpLocks/>
          </p:cNvCxnSpPr>
          <p:nvPr/>
        </p:nvCxnSpPr>
        <p:spPr>
          <a:xfrm>
            <a:off x="8240449" y="5653432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>
            <a:extLst>
              <a:ext uri="{FF2B5EF4-FFF2-40B4-BE49-F238E27FC236}">
                <a16:creationId xmlns:a16="http://schemas.microsoft.com/office/drawing/2014/main" id="{2F188807-2A08-7CA2-4EBD-D83D94758953}"/>
              </a:ext>
            </a:extLst>
          </p:cNvPr>
          <p:cNvCxnSpPr>
            <a:cxnSpLocks/>
          </p:cNvCxnSpPr>
          <p:nvPr/>
        </p:nvCxnSpPr>
        <p:spPr>
          <a:xfrm>
            <a:off x="8240449" y="5915560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3AD99C12-25BE-77D4-3C5B-E47ABE853FC6}"/>
              </a:ext>
            </a:extLst>
          </p:cNvPr>
          <p:cNvCxnSpPr>
            <a:cxnSpLocks/>
          </p:cNvCxnSpPr>
          <p:nvPr/>
        </p:nvCxnSpPr>
        <p:spPr>
          <a:xfrm>
            <a:off x="8243624" y="6172735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ZoneTexte 113">
            <a:extLst>
              <a:ext uri="{FF2B5EF4-FFF2-40B4-BE49-F238E27FC236}">
                <a16:creationId xmlns:a16="http://schemas.microsoft.com/office/drawing/2014/main" id="{716E6CC7-4D66-B956-6AD7-5005BCD1B922}"/>
              </a:ext>
            </a:extLst>
          </p:cNvPr>
          <p:cNvSpPr txBox="1"/>
          <p:nvPr/>
        </p:nvSpPr>
        <p:spPr>
          <a:xfrm>
            <a:off x="8386104" y="4598173"/>
            <a:ext cx="7425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177FE532-075B-2457-B436-BDAF75D1FF6A}"/>
              </a:ext>
            </a:extLst>
          </p:cNvPr>
          <p:cNvSpPr txBox="1"/>
          <p:nvPr/>
        </p:nvSpPr>
        <p:spPr>
          <a:xfrm>
            <a:off x="8905925" y="3331385"/>
            <a:ext cx="183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(HCO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972484EC-3AA7-3AF2-7788-4CA7F8E4577B}"/>
              </a:ext>
            </a:extLst>
          </p:cNvPr>
          <p:cNvCxnSpPr>
            <a:cxnSpLocks/>
          </p:cNvCxnSpPr>
          <p:nvPr/>
        </p:nvCxnSpPr>
        <p:spPr>
          <a:xfrm>
            <a:off x="3917966" y="4146866"/>
            <a:ext cx="0" cy="524533"/>
          </a:xfrm>
          <a:prstGeom prst="straightConnector1">
            <a:avLst/>
          </a:prstGeom>
          <a:ln w="2222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ZoneTexte 116">
            <a:extLst>
              <a:ext uri="{FF2B5EF4-FFF2-40B4-BE49-F238E27FC236}">
                <a16:creationId xmlns:a16="http://schemas.microsoft.com/office/drawing/2014/main" id="{0A347921-0DDA-15B8-DF3F-0D04723B5B16}"/>
              </a:ext>
            </a:extLst>
          </p:cNvPr>
          <p:cNvSpPr txBox="1"/>
          <p:nvPr/>
        </p:nvSpPr>
        <p:spPr>
          <a:xfrm>
            <a:off x="3673394" y="376728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7032F24E-00E6-73D1-F5F3-CAFA2047FBDD}"/>
              </a:ext>
            </a:extLst>
          </p:cNvPr>
          <p:cNvSpPr txBox="1"/>
          <p:nvPr/>
        </p:nvSpPr>
        <p:spPr>
          <a:xfrm>
            <a:off x="2980157" y="851034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Dissolved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inorganic</a:t>
            </a:r>
            <a:r>
              <a:rPr lang="fr-FR" b="1" dirty="0">
                <a:solidFill>
                  <a:srgbClr val="FF0000"/>
                </a:solidFill>
              </a:rPr>
              <a:t> C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31 </a:t>
            </a:r>
            <a:r>
              <a:rPr lang="fr-FR" b="1" dirty="0" err="1">
                <a:solidFill>
                  <a:srgbClr val="FF0000"/>
                </a:solidFill>
              </a:rPr>
              <a:t>t</a:t>
            </a:r>
            <a:r>
              <a:rPr lang="fr-FR" b="1" dirty="0">
                <a:solidFill>
                  <a:srgbClr val="FF0000"/>
                </a:solidFill>
              </a:rPr>
              <a:t>/</a:t>
            </a:r>
            <a:r>
              <a:rPr lang="fr-FR" b="1" dirty="0" err="1">
                <a:solidFill>
                  <a:srgbClr val="FF0000"/>
                </a:solidFill>
              </a:rPr>
              <a:t>yr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C15DF027-3A10-D02F-DD6E-1BB8A434381A}"/>
              </a:ext>
            </a:extLst>
          </p:cNvPr>
          <p:cNvSpPr txBox="1"/>
          <p:nvPr/>
        </p:nvSpPr>
        <p:spPr>
          <a:xfrm>
            <a:off x="38382" y="1283639"/>
            <a:ext cx="1889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For Arès </a:t>
            </a:r>
            <a:r>
              <a:rPr lang="fr-F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Saltmarshes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(2 km</a:t>
            </a:r>
            <a:r>
              <a:rPr lang="fr-FR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dirty="0"/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CEB62359-B852-F838-CA1E-CE1303927DFC}"/>
              </a:ext>
            </a:extLst>
          </p:cNvPr>
          <p:cNvSpPr txBox="1"/>
          <p:nvPr/>
        </p:nvSpPr>
        <p:spPr>
          <a:xfrm>
            <a:off x="5081508" y="4755726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Dissolved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inorganic</a:t>
            </a:r>
            <a:r>
              <a:rPr lang="fr-FR" b="1" dirty="0">
                <a:solidFill>
                  <a:srgbClr val="FF0000"/>
                </a:solidFill>
              </a:rPr>
              <a:t> C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100 </a:t>
            </a:r>
            <a:r>
              <a:rPr lang="fr-FR" b="1" dirty="0" err="1">
                <a:solidFill>
                  <a:srgbClr val="FF0000"/>
                </a:solidFill>
              </a:rPr>
              <a:t>t</a:t>
            </a:r>
            <a:r>
              <a:rPr lang="fr-FR" b="1" dirty="0">
                <a:solidFill>
                  <a:srgbClr val="FF0000"/>
                </a:solidFill>
              </a:rPr>
              <a:t>/</a:t>
            </a:r>
            <a:r>
              <a:rPr lang="fr-FR" b="1" dirty="0" err="1">
                <a:solidFill>
                  <a:srgbClr val="FF0000"/>
                </a:solidFill>
              </a:rPr>
              <a:t>yr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8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9C91E291-6F05-F86D-D007-C40E26A085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4492" y="-271868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CABESTAN: C </a:t>
            </a:r>
            <a:r>
              <a:rPr lang="fr-FR" sz="3600" dirty="0" err="1"/>
              <a:t>sequestration</a:t>
            </a:r>
            <a:r>
              <a:rPr lang="fr-FR" sz="3600" dirty="0"/>
              <a:t> in intertidal zones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1E3836-BFDF-4A52-2A63-D5B968812768}"/>
              </a:ext>
            </a:extLst>
          </p:cNvPr>
          <p:cNvSpPr txBox="1"/>
          <p:nvPr/>
        </p:nvSpPr>
        <p:spPr>
          <a:xfrm>
            <a:off x="744191" y="1827729"/>
            <a:ext cx="5200044" cy="2984728"/>
          </a:xfrm>
          <a:prstGeom prst="rect">
            <a:avLst/>
          </a:prstGeom>
          <a:noFill/>
        </p:spPr>
        <p:txBody>
          <a:bodyPr wrap="square" lIns="23400" tIns="23400" rIns="23400" bIns="23400" rtlCol="0">
            <a:spAutoFit/>
          </a:bodyPr>
          <a:lstStyle/>
          <a:p>
            <a:pPr marL="171450" indent="-17145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Alkalinity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enrichement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tidal creeks due to </a:t>
            </a: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anaerobic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OM transformation</a:t>
            </a:r>
          </a:p>
          <a:p>
            <a:pPr marL="171450" indent="-17145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Alkalinity export due to tidal pumping (ebb) and diffusive fluxes (high tide)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porewaters</a:t>
            </a:r>
          </a:p>
          <a:p>
            <a:pPr marL="171450" indent="-17145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400"/>
              </a:spcAft>
              <a:buFont typeface="Calibri" panose="020F0502020204030204" pitchFamily="34" charset="0"/>
              <a:buChar char="-"/>
            </a:pP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Dissolved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inorganic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carbon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fluxes are in the </a:t>
            </a:r>
            <a:r>
              <a:rPr lang="fr-F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classical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blue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carbon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(~10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MtC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/y)</a:t>
            </a:r>
          </a:p>
          <a:p>
            <a:pPr marL="171450" indent="-171450" algn="just">
              <a:spcAft>
                <a:spcPts val="400"/>
              </a:spcAft>
              <a:buFont typeface="Calibri" panose="020F0502020204030204" pitchFamily="34" charset="0"/>
              <a:buChar char="-"/>
            </a:pPr>
            <a:endParaRPr lang="fr-F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932DDDA-A678-6EFF-B384-E9500816C144}"/>
              </a:ext>
            </a:extLst>
          </p:cNvPr>
          <p:cNvGrpSpPr/>
          <p:nvPr/>
        </p:nvGrpSpPr>
        <p:grpSpPr>
          <a:xfrm>
            <a:off x="8170388" y="1549973"/>
            <a:ext cx="3043049" cy="3731896"/>
            <a:chOff x="8123842" y="1549973"/>
            <a:chExt cx="2137566" cy="2696062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201FE82-7282-2D01-8142-8E40D509B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126101" y="1549973"/>
              <a:ext cx="2135307" cy="2623272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9E602D5-214F-D35C-B571-9E32A71F44EE}"/>
                </a:ext>
              </a:extLst>
            </p:cNvPr>
            <p:cNvSpPr txBox="1"/>
            <p:nvPr/>
          </p:nvSpPr>
          <p:spPr bwMode="auto">
            <a:xfrm>
              <a:off x="9600796" y="173595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⌦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05A522A-7DBD-D15E-4255-9ACD387E2A37}"/>
                </a:ext>
              </a:extLst>
            </p:cNvPr>
            <p:cNvSpPr txBox="1"/>
            <p:nvPr/>
          </p:nvSpPr>
          <p:spPr bwMode="auto">
            <a:xfrm>
              <a:off x="8870763" y="210528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⌦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B997F6A-C7AA-FB67-9B39-984875961B2E}"/>
                </a:ext>
              </a:extLst>
            </p:cNvPr>
            <p:cNvSpPr txBox="1"/>
            <p:nvPr/>
          </p:nvSpPr>
          <p:spPr bwMode="auto">
            <a:xfrm>
              <a:off x="8457591" y="2389513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⌦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88B2AB5-2D74-A611-E5BB-D31587FB1593}"/>
                </a:ext>
              </a:extLst>
            </p:cNvPr>
            <p:cNvSpPr txBox="1"/>
            <p:nvPr/>
          </p:nvSpPr>
          <p:spPr bwMode="auto">
            <a:xfrm>
              <a:off x="8123842" y="2561814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⌦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A516720-EB5E-F72E-2092-678E32317E29}"/>
                </a:ext>
              </a:extLst>
            </p:cNvPr>
            <p:cNvSpPr txBox="1"/>
            <p:nvPr/>
          </p:nvSpPr>
          <p:spPr bwMode="auto">
            <a:xfrm>
              <a:off x="8984054" y="3598631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⌦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1FC4881-1BAA-7956-AE9D-94DD34D0D297}"/>
                </a:ext>
              </a:extLst>
            </p:cNvPr>
            <p:cNvSpPr txBox="1"/>
            <p:nvPr/>
          </p:nvSpPr>
          <p:spPr bwMode="auto">
            <a:xfrm>
              <a:off x="8924387" y="3876703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99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:a16="http://schemas.microsoft.com/office/drawing/2014/main" id="{46BD8CA1-C0A5-5C82-AF30-FC1EDD0FDD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869" y="852141"/>
            <a:ext cx="2135307" cy="262327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FE8C73-DE42-21EC-04BA-726AAFB0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92" y="-271868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CABESTAN: C </a:t>
            </a:r>
            <a:r>
              <a:rPr lang="fr-FR" sz="3600" dirty="0" err="1"/>
              <a:t>sequestration</a:t>
            </a:r>
            <a:r>
              <a:rPr lang="fr-FR" sz="3600" dirty="0"/>
              <a:t> in intertidal zones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E48DA1A-1125-4B75-E6C3-5862C09EB8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15" y="3571512"/>
            <a:ext cx="2134343" cy="22156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30C73C8-6398-09B0-B129-0D51C1B386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1345" y="3571511"/>
            <a:ext cx="2126353" cy="220735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A6723B7-CB57-C20D-E6EC-EAF8840B80EF}"/>
              </a:ext>
            </a:extLst>
          </p:cNvPr>
          <p:cNvSpPr txBox="1"/>
          <p:nvPr/>
        </p:nvSpPr>
        <p:spPr>
          <a:xfrm>
            <a:off x="484502" y="5807714"/>
            <a:ext cx="2121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/>
              <a:t>Ledano</a:t>
            </a:r>
            <a:r>
              <a:rPr lang="fr-FR" sz="1400" i="1" dirty="0"/>
              <a:t> Bay, Trieux </a:t>
            </a:r>
            <a:r>
              <a:rPr lang="fr-FR" sz="1400" i="1" dirty="0" err="1"/>
              <a:t>estuary</a:t>
            </a:r>
            <a:endParaRPr lang="fr-FR" sz="1400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1A86FC9-ACC7-E49A-DA45-75882DF2660D}"/>
              </a:ext>
            </a:extLst>
          </p:cNvPr>
          <p:cNvSpPr txBox="1"/>
          <p:nvPr/>
        </p:nvSpPr>
        <p:spPr>
          <a:xfrm>
            <a:off x="6615260" y="5770483"/>
            <a:ext cx="130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Canche </a:t>
            </a:r>
            <a:r>
              <a:rPr lang="fr-FR" sz="1400" i="1" dirty="0" err="1"/>
              <a:t>estuary</a:t>
            </a:r>
            <a:endParaRPr lang="fr-FR" sz="1400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6160C9-EF03-F8ED-F38F-DFF4ABEC5AA6}"/>
              </a:ext>
            </a:extLst>
          </p:cNvPr>
          <p:cNvSpPr txBox="1"/>
          <p:nvPr/>
        </p:nvSpPr>
        <p:spPr>
          <a:xfrm>
            <a:off x="9574193" y="5787163"/>
            <a:ext cx="1446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Arcachon Lagoon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F3BE32D-E05F-9AC6-BE2C-2A524C3B59C3}"/>
              </a:ext>
            </a:extLst>
          </p:cNvPr>
          <p:cNvSpPr txBox="1"/>
          <p:nvPr/>
        </p:nvSpPr>
        <p:spPr>
          <a:xfrm>
            <a:off x="337412" y="770727"/>
            <a:ext cx="88754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• Intertidal zones are the site of </a:t>
            </a:r>
            <a:r>
              <a:rPr lang="fr-FR" dirty="0" err="1"/>
              <a:t>biogeochemical</a:t>
            </a:r>
            <a:r>
              <a:rPr lang="fr-FR" dirty="0"/>
              <a:t> </a:t>
            </a:r>
            <a:r>
              <a:rPr lang="fr-FR" dirty="0" err="1"/>
              <a:t>reactions</a:t>
            </a:r>
            <a:r>
              <a:rPr lang="fr-FR" dirty="0"/>
              <a:t> in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organic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recycled</a:t>
            </a:r>
            <a:r>
              <a:rPr lang="fr-FR" dirty="0"/>
              <a:t> and </a:t>
            </a:r>
            <a:r>
              <a:rPr lang="fr-FR" dirty="0" err="1"/>
              <a:t>biogenic</a:t>
            </a:r>
            <a:r>
              <a:rPr lang="fr-FR" dirty="0"/>
              <a:t> compounds are </a:t>
            </a:r>
            <a:r>
              <a:rPr lang="fr-FR" dirty="0" err="1"/>
              <a:t>exchanged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sediment</a:t>
            </a:r>
            <a:r>
              <a:rPr lang="fr-FR" dirty="0"/>
              <a:t> and water.</a:t>
            </a:r>
          </a:p>
          <a:p>
            <a:endParaRPr lang="fr-FR" dirty="0"/>
          </a:p>
          <a:p>
            <a:r>
              <a:rPr lang="fr-FR" dirty="0"/>
              <a:t>• Intertidal zones are </a:t>
            </a:r>
            <a:r>
              <a:rPr lang="fr-FR" dirty="0" err="1"/>
              <a:t>drained</a:t>
            </a:r>
            <a:r>
              <a:rPr lang="fr-FR" dirty="0"/>
              <a:t> by tidal channels</a:t>
            </a:r>
          </a:p>
          <a:p>
            <a:endParaRPr lang="fr-FR" dirty="0"/>
          </a:p>
          <a:p>
            <a:r>
              <a:rPr lang="fr-FR" dirty="0"/>
              <a:t>• Tidal channels drain pore water at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tide</a:t>
            </a:r>
            <a:endParaRPr lang="fr-FR" dirty="0"/>
          </a:p>
          <a:p>
            <a:endParaRPr lang="fr-FR" dirty="0"/>
          </a:p>
          <a:p>
            <a:r>
              <a:rPr lang="fr-FR" dirty="0"/>
              <a:t>• </a:t>
            </a:r>
            <a:r>
              <a:rPr lang="fr-FR" dirty="0" err="1"/>
              <a:t>Benthic</a:t>
            </a:r>
            <a:r>
              <a:rPr lang="fr-FR" dirty="0"/>
              <a:t> fluxes : diffusive (high </a:t>
            </a:r>
            <a:r>
              <a:rPr lang="fr-FR" dirty="0" err="1"/>
              <a:t>tide</a:t>
            </a:r>
            <a:r>
              <a:rPr lang="fr-FR" dirty="0"/>
              <a:t>) versus </a:t>
            </a:r>
            <a:r>
              <a:rPr lang="fr-FR" dirty="0" err="1"/>
              <a:t>advective</a:t>
            </a:r>
            <a:r>
              <a:rPr lang="fr-FR" dirty="0"/>
              <a:t> (tidal </a:t>
            </a:r>
            <a:r>
              <a:rPr lang="fr-FR" dirty="0" err="1"/>
              <a:t>pumping</a:t>
            </a:r>
            <a:r>
              <a:rPr lang="fr-FR" dirty="0"/>
              <a:t>,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tide</a:t>
            </a:r>
            <a:r>
              <a:rPr lang="fr-FR" dirty="0"/>
              <a:t>) contribution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BE9CEBB-9C7C-A334-6F33-5083E190AE89}"/>
              </a:ext>
            </a:extLst>
          </p:cNvPr>
          <p:cNvSpPr txBox="1"/>
          <p:nvPr/>
        </p:nvSpPr>
        <p:spPr bwMode="auto">
          <a:xfrm>
            <a:off x="3584197" y="5753170"/>
            <a:ext cx="1880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St Vaast la Hougue Bay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8302255A-98AA-D6FF-1812-618DE3047F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557" y="3571511"/>
            <a:ext cx="2498276" cy="220735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6AF668D7-D5F0-F787-4D7A-467AAD3E676A}"/>
              </a:ext>
            </a:extLst>
          </p:cNvPr>
          <p:cNvSpPr txBox="1"/>
          <p:nvPr/>
        </p:nvSpPr>
        <p:spPr>
          <a:xfrm>
            <a:off x="11307698" y="96858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⌦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B223A1F-005A-592A-F08D-E4B32D5D899A}"/>
              </a:ext>
            </a:extLst>
          </p:cNvPr>
          <p:cNvSpPr txBox="1"/>
          <p:nvPr/>
        </p:nvSpPr>
        <p:spPr bwMode="auto">
          <a:xfrm>
            <a:off x="10577663" y="133791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⌦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F72044A-1B2B-95CA-240C-EEEEAFA30FA2}"/>
              </a:ext>
            </a:extLst>
          </p:cNvPr>
          <p:cNvSpPr txBox="1"/>
          <p:nvPr/>
        </p:nvSpPr>
        <p:spPr bwMode="auto">
          <a:xfrm>
            <a:off x="10164490" y="162214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⌦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586C4F9-EB3E-34EB-A7F8-B4C2B7E3989D}"/>
              </a:ext>
            </a:extLst>
          </p:cNvPr>
          <p:cNvSpPr txBox="1"/>
          <p:nvPr/>
        </p:nvSpPr>
        <p:spPr bwMode="auto">
          <a:xfrm>
            <a:off x="9830738" y="179444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⌦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AF549B0-2F14-5C9B-8FDA-24D8A810959F}"/>
              </a:ext>
            </a:extLst>
          </p:cNvPr>
          <p:cNvSpPr txBox="1"/>
          <p:nvPr/>
        </p:nvSpPr>
        <p:spPr bwMode="auto">
          <a:xfrm>
            <a:off x="10690951" y="283126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⌦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11024ED-85AF-60DB-B756-3E46E89C574D}"/>
              </a:ext>
            </a:extLst>
          </p:cNvPr>
          <p:cNvSpPr txBox="1"/>
          <p:nvPr/>
        </p:nvSpPr>
        <p:spPr bwMode="auto">
          <a:xfrm>
            <a:off x="10631284" y="310933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⌦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0E910989-6BFF-344D-6951-24C6CF3AB67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21" y="3571512"/>
            <a:ext cx="2410916" cy="22073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4F8DD8-2BE8-9545-4FE2-6FB43961C46B}"/>
              </a:ext>
            </a:extLst>
          </p:cNvPr>
          <p:cNvSpPr/>
          <p:nvPr/>
        </p:nvSpPr>
        <p:spPr>
          <a:xfrm rot="16200000">
            <a:off x="2781689" y="2534191"/>
            <a:ext cx="1768115" cy="1317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DA2939ED-A5F1-1594-971E-C55381C5517F}"/>
              </a:ext>
            </a:extLst>
          </p:cNvPr>
          <p:cNvSpPr/>
          <p:nvPr/>
        </p:nvSpPr>
        <p:spPr>
          <a:xfrm>
            <a:off x="3649162" y="1587967"/>
            <a:ext cx="8383112" cy="2286000"/>
          </a:xfrm>
          <a:custGeom>
            <a:avLst/>
            <a:gdLst>
              <a:gd name="connsiteX0" fmla="*/ 8382000 w 8392160"/>
              <a:gd name="connsiteY0" fmla="*/ 314960 h 2123440"/>
              <a:gd name="connsiteX1" fmla="*/ 8392160 w 8392160"/>
              <a:gd name="connsiteY1" fmla="*/ 0 h 2123440"/>
              <a:gd name="connsiteX2" fmla="*/ 8158480 w 8392160"/>
              <a:gd name="connsiteY2" fmla="*/ 10160 h 2123440"/>
              <a:gd name="connsiteX3" fmla="*/ 8117840 w 8392160"/>
              <a:gd name="connsiteY3" fmla="*/ 91440 h 2123440"/>
              <a:gd name="connsiteX4" fmla="*/ 8056880 w 8392160"/>
              <a:gd name="connsiteY4" fmla="*/ 132080 h 2123440"/>
              <a:gd name="connsiteX5" fmla="*/ 8006080 w 8392160"/>
              <a:gd name="connsiteY5" fmla="*/ 162560 h 2123440"/>
              <a:gd name="connsiteX6" fmla="*/ 7416800 w 8392160"/>
              <a:gd name="connsiteY6" fmla="*/ 20320 h 2123440"/>
              <a:gd name="connsiteX7" fmla="*/ 7254240 w 8392160"/>
              <a:gd name="connsiteY7" fmla="*/ 121920 h 2123440"/>
              <a:gd name="connsiteX8" fmla="*/ 6471920 w 8392160"/>
              <a:gd name="connsiteY8" fmla="*/ 40640 h 2123440"/>
              <a:gd name="connsiteX9" fmla="*/ 6329680 w 8392160"/>
              <a:gd name="connsiteY9" fmla="*/ 30480 h 2123440"/>
              <a:gd name="connsiteX10" fmla="*/ 6278880 w 8392160"/>
              <a:gd name="connsiteY10" fmla="*/ 20320 h 2123440"/>
              <a:gd name="connsiteX11" fmla="*/ 6004560 w 8392160"/>
              <a:gd name="connsiteY11" fmla="*/ 71120 h 2123440"/>
              <a:gd name="connsiteX12" fmla="*/ 5648960 w 8392160"/>
              <a:gd name="connsiteY12" fmla="*/ 91440 h 2123440"/>
              <a:gd name="connsiteX13" fmla="*/ 5364480 w 8392160"/>
              <a:gd name="connsiteY13" fmla="*/ 30480 h 2123440"/>
              <a:gd name="connsiteX14" fmla="*/ 4765040 w 8392160"/>
              <a:gd name="connsiteY14" fmla="*/ 101600 h 2123440"/>
              <a:gd name="connsiteX15" fmla="*/ 4196080 w 8392160"/>
              <a:gd name="connsiteY15" fmla="*/ 71120 h 2123440"/>
              <a:gd name="connsiteX16" fmla="*/ 3657600 w 8392160"/>
              <a:gd name="connsiteY16" fmla="*/ 30480 h 2123440"/>
              <a:gd name="connsiteX17" fmla="*/ 3525520 w 8392160"/>
              <a:gd name="connsiteY17" fmla="*/ 111760 h 2123440"/>
              <a:gd name="connsiteX18" fmla="*/ 2550160 w 8392160"/>
              <a:gd name="connsiteY18" fmla="*/ 101600 h 2123440"/>
              <a:gd name="connsiteX19" fmla="*/ 1960880 w 8392160"/>
              <a:gd name="connsiteY19" fmla="*/ 81280 h 2123440"/>
              <a:gd name="connsiteX20" fmla="*/ 1574800 w 8392160"/>
              <a:gd name="connsiteY20" fmla="*/ 0 h 2123440"/>
              <a:gd name="connsiteX21" fmla="*/ 1412240 w 8392160"/>
              <a:gd name="connsiteY21" fmla="*/ 10160 h 2123440"/>
              <a:gd name="connsiteX22" fmla="*/ 1381760 w 8392160"/>
              <a:gd name="connsiteY22" fmla="*/ 20320 h 2123440"/>
              <a:gd name="connsiteX23" fmla="*/ 1351280 w 8392160"/>
              <a:gd name="connsiteY23" fmla="*/ 50800 h 2123440"/>
              <a:gd name="connsiteX24" fmla="*/ 975360 w 8392160"/>
              <a:gd name="connsiteY24" fmla="*/ 71120 h 2123440"/>
              <a:gd name="connsiteX25" fmla="*/ 487680 w 8392160"/>
              <a:gd name="connsiteY25" fmla="*/ 71120 h 2123440"/>
              <a:gd name="connsiteX26" fmla="*/ 10160 w 8392160"/>
              <a:gd name="connsiteY26" fmla="*/ 81280 h 2123440"/>
              <a:gd name="connsiteX27" fmla="*/ 0 w 8392160"/>
              <a:gd name="connsiteY27" fmla="*/ 2123440 h 2123440"/>
              <a:gd name="connsiteX28" fmla="*/ 8371840 w 8392160"/>
              <a:gd name="connsiteY28" fmla="*/ 2103120 h 2123440"/>
              <a:gd name="connsiteX29" fmla="*/ 8382000 w 8392160"/>
              <a:gd name="connsiteY29" fmla="*/ 314960 h 2123440"/>
              <a:gd name="connsiteX0" fmla="*/ 8372952 w 8383112"/>
              <a:gd name="connsiteY0" fmla="*/ 314960 h 2251456"/>
              <a:gd name="connsiteX1" fmla="*/ 8383112 w 8383112"/>
              <a:gd name="connsiteY1" fmla="*/ 0 h 2251456"/>
              <a:gd name="connsiteX2" fmla="*/ 8149432 w 8383112"/>
              <a:gd name="connsiteY2" fmla="*/ 10160 h 2251456"/>
              <a:gd name="connsiteX3" fmla="*/ 8108792 w 8383112"/>
              <a:gd name="connsiteY3" fmla="*/ 91440 h 2251456"/>
              <a:gd name="connsiteX4" fmla="*/ 8047832 w 8383112"/>
              <a:gd name="connsiteY4" fmla="*/ 132080 h 2251456"/>
              <a:gd name="connsiteX5" fmla="*/ 7997032 w 8383112"/>
              <a:gd name="connsiteY5" fmla="*/ 162560 h 2251456"/>
              <a:gd name="connsiteX6" fmla="*/ 7407752 w 8383112"/>
              <a:gd name="connsiteY6" fmla="*/ 20320 h 2251456"/>
              <a:gd name="connsiteX7" fmla="*/ 7245192 w 8383112"/>
              <a:gd name="connsiteY7" fmla="*/ 121920 h 2251456"/>
              <a:gd name="connsiteX8" fmla="*/ 6462872 w 8383112"/>
              <a:gd name="connsiteY8" fmla="*/ 40640 h 2251456"/>
              <a:gd name="connsiteX9" fmla="*/ 6320632 w 8383112"/>
              <a:gd name="connsiteY9" fmla="*/ 30480 h 2251456"/>
              <a:gd name="connsiteX10" fmla="*/ 6269832 w 8383112"/>
              <a:gd name="connsiteY10" fmla="*/ 20320 h 2251456"/>
              <a:gd name="connsiteX11" fmla="*/ 5995512 w 8383112"/>
              <a:gd name="connsiteY11" fmla="*/ 71120 h 2251456"/>
              <a:gd name="connsiteX12" fmla="*/ 5639912 w 8383112"/>
              <a:gd name="connsiteY12" fmla="*/ 91440 h 2251456"/>
              <a:gd name="connsiteX13" fmla="*/ 5355432 w 8383112"/>
              <a:gd name="connsiteY13" fmla="*/ 30480 h 2251456"/>
              <a:gd name="connsiteX14" fmla="*/ 4755992 w 8383112"/>
              <a:gd name="connsiteY14" fmla="*/ 101600 h 2251456"/>
              <a:gd name="connsiteX15" fmla="*/ 4187032 w 8383112"/>
              <a:gd name="connsiteY15" fmla="*/ 71120 h 2251456"/>
              <a:gd name="connsiteX16" fmla="*/ 3648552 w 8383112"/>
              <a:gd name="connsiteY16" fmla="*/ 30480 h 2251456"/>
              <a:gd name="connsiteX17" fmla="*/ 3516472 w 8383112"/>
              <a:gd name="connsiteY17" fmla="*/ 111760 h 2251456"/>
              <a:gd name="connsiteX18" fmla="*/ 2541112 w 8383112"/>
              <a:gd name="connsiteY18" fmla="*/ 101600 h 2251456"/>
              <a:gd name="connsiteX19" fmla="*/ 1951832 w 8383112"/>
              <a:gd name="connsiteY19" fmla="*/ 81280 h 2251456"/>
              <a:gd name="connsiteX20" fmla="*/ 1565752 w 8383112"/>
              <a:gd name="connsiteY20" fmla="*/ 0 h 2251456"/>
              <a:gd name="connsiteX21" fmla="*/ 1403192 w 8383112"/>
              <a:gd name="connsiteY21" fmla="*/ 10160 h 2251456"/>
              <a:gd name="connsiteX22" fmla="*/ 1372712 w 8383112"/>
              <a:gd name="connsiteY22" fmla="*/ 20320 h 2251456"/>
              <a:gd name="connsiteX23" fmla="*/ 1342232 w 8383112"/>
              <a:gd name="connsiteY23" fmla="*/ 50800 h 2251456"/>
              <a:gd name="connsiteX24" fmla="*/ 966312 w 8383112"/>
              <a:gd name="connsiteY24" fmla="*/ 71120 h 2251456"/>
              <a:gd name="connsiteX25" fmla="*/ 478632 w 8383112"/>
              <a:gd name="connsiteY25" fmla="*/ 71120 h 2251456"/>
              <a:gd name="connsiteX26" fmla="*/ 1112 w 8383112"/>
              <a:gd name="connsiteY26" fmla="*/ 81280 h 2251456"/>
              <a:gd name="connsiteX27" fmla="*/ 96 w 8383112"/>
              <a:gd name="connsiteY27" fmla="*/ 2251456 h 2251456"/>
              <a:gd name="connsiteX28" fmla="*/ 8362792 w 8383112"/>
              <a:gd name="connsiteY28" fmla="*/ 2103120 h 2251456"/>
              <a:gd name="connsiteX29" fmla="*/ 8372952 w 8383112"/>
              <a:gd name="connsiteY29" fmla="*/ 314960 h 2251456"/>
              <a:gd name="connsiteX0" fmla="*/ 8372952 w 8383112"/>
              <a:gd name="connsiteY0" fmla="*/ 314960 h 2286000"/>
              <a:gd name="connsiteX1" fmla="*/ 8383112 w 8383112"/>
              <a:gd name="connsiteY1" fmla="*/ 0 h 2286000"/>
              <a:gd name="connsiteX2" fmla="*/ 8149432 w 8383112"/>
              <a:gd name="connsiteY2" fmla="*/ 10160 h 2286000"/>
              <a:gd name="connsiteX3" fmla="*/ 8108792 w 8383112"/>
              <a:gd name="connsiteY3" fmla="*/ 91440 h 2286000"/>
              <a:gd name="connsiteX4" fmla="*/ 8047832 w 8383112"/>
              <a:gd name="connsiteY4" fmla="*/ 132080 h 2286000"/>
              <a:gd name="connsiteX5" fmla="*/ 7997032 w 8383112"/>
              <a:gd name="connsiteY5" fmla="*/ 162560 h 2286000"/>
              <a:gd name="connsiteX6" fmla="*/ 7407752 w 8383112"/>
              <a:gd name="connsiteY6" fmla="*/ 20320 h 2286000"/>
              <a:gd name="connsiteX7" fmla="*/ 7245192 w 8383112"/>
              <a:gd name="connsiteY7" fmla="*/ 121920 h 2286000"/>
              <a:gd name="connsiteX8" fmla="*/ 6462872 w 8383112"/>
              <a:gd name="connsiteY8" fmla="*/ 40640 h 2286000"/>
              <a:gd name="connsiteX9" fmla="*/ 6320632 w 8383112"/>
              <a:gd name="connsiteY9" fmla="*/ 30480 h 2286000"/>
              <a:gd name="connsiteX10" fmla="*/ 6269832 w 8383112"/>
              <a:gd name="connsiteY10" fmla="*/ 20320 h 2286000"/>
              <a:gd name="connsiteX11" fmla="*/ 5995512 w 8383112"/>
              <a:gd name="connsiteY11" fmla="*/ 71120 h 2286000"/>
              <a:gd name="connsiteX12" fmla="*/ 5639912 w 8383112"/>
              <a:gd name="connsiteY12" fmla="*/ 91440 h 2286000"/>
              <a:gd name="connsiteX13" fmla="*/ 5355432 w 8383112"/>
              <a:gd name="connsiteY13" fmla="*/ 30480 h 2286000"/>
              <a:gd name="connsiteX14" fmla="*/ 4755992 w 8383112"/>
              <a:gd name="connsiteY14" fmla="*/ 101600 h 2286000"/>
              <a:gd name="connsiteX15" fmla="*/ 4187032 w 8383112"/>
              <a:gd name="connsiteY15" fmla="*/ 71120 h 2286000"/>
              <a:gd name="connsiteX16" fmla="*/ 3648552 w 8383112"/>
              <a:gd name="connsiteY16" fmla="*/ 30480 h 2286000"/>
              <a:gd name="connsiteX17" fmla="*/ 3516472 w 8383112"/>
              <a:gd name="connsiteY17" fmla="*/ 111760 h 2286000"/>
              <a:gd name="connsiteX18" fmla="*/ 2541112 w 8383112"/>
              <a:gd name="connsiteY18" fmla="*/ 101600 h 2286000"/>
              <a:gd name="connsiteX19" fmla="*/ 1951832 w 8383112"/>
              <a:gd name="connsiteY19" fmla="*/ 81280 h 2286000"/>
              <a:gd name="connsiteX20" fmla="*/ 1565752 w 8383112"/>
              <a:gd name="connsiteY20" fmla="*/ 0 h 2286000"/>
              <a:gd name="connsiteX21" fmla="*/ 1403192 w 8383112"/>
              <a:gd name="connsiteY21" fmla="*/ 10160 h 2286000"/>
              <a:gd name="connsiteX22" fmla="*/ 1372712 w 8383112"/>
              <a:gd name="connsiteY22" fmla="*/ 20320 h 2286000"/>
              <a:gd name="connsiteX23" fmla="*/ 1342232 w 8383112"/>
              <a:gd name="connsiteY23" fmla="*/ 50800 h 2286000"/>
              <a:gd name="connsiteX24" fmla="*/ 966312 w 8383112"/>
              <a:gd name="connsiteY24" fmla="*/ 71120 h 2286000"/>
              <a:gd name="connsiteX25" fmla="*/ 478632 w 8383112"/>
              <a:gd name="connsiteY25" fmla="*/ 71120 h 2286000"/>
              <a:gd name="connsiteX26" fmla="*/ 1112 w 8383112"/>
              <a:gd name="connsiteY26" fmla="*/ 81280 h 2286000"/>
              <a:gd name="connsiteX27" fmla="*/ 96 w 8383112"/>
              <a:gd name="connsiteY27" fmla="*/ 2251456 h 2286000"/>
              <a:gd name="connsiteX28" fmla="*/ 8362792 w 8383112"/>
              <a:gd name="connsiteY28" fmla="*/ 2286000 h 2286000"/>
              <a:gd name="connsiteX29" fmla="*/ 8372952 w 8383112"/>
              <a:gd name="connsiteY29" fmla="*/ 31496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383112" h="2286000">
                <a:moveTo>
                  <a:pt x="8372952" y="314960"/>
                </a:moveTo>
                <a:lnTo>
                  <a:pt x="8383112" y="0"/>
                </a:lnTo>
                <a:lnTo>
                  <a:pt x="8149432" y="10160"/>
                </a:lnTo>
                <a:cubicBezTo>
                  <a:pt x="8135885" y="37253"/>
                  <a:pt x="8128184" y="68170"/>
                  <a:pt x="8108792" y="91440"/>
                </a:cubicBezTo>
                <a:cubicBezTo>
                  <a:pt x="8093158" y="110201"/>
                  <a:pt x="8068152" y="118533"/>
                  <a:pt x="8047832" y="132080"/>
                </a:cubicBezTo>
                <a:cubicBezTo>
                  <a:pt x="8011051" y="156601"/>
                  <a:pt x="8028274" y="146939"/>
                  <a:pt x="7997032" y="162560"/>
                </a:cubicBezTo>
                <a:lnTo>
                  <a:pt x="7407752" y="20320"/>
                </a:lnTo>
                <a:lnTo>
                  <a:pt x="7245192" y="121920"/>
                </a:lnTo>
                <a:lnTo>
                  <a:pt x="6462872" y="40640"/>
                </a:lnTo>
                <a:cubicBezTo>
                  <a:pt x="6415459" y="37253"/>
                  <a:pt x="6367841" y="36034"/>
                  <a:pt x="6320632" y="30480"/>
                </a:cubicBezTo>
                <a:cubicBezTo>
                  <a:pt x="6216066" y="18178"/>
                  <a:pt x="6343654" y="20320"/>
                  <a:pt x="6269832" y="20320"/>
                </a:cubicBezTo>
                <a:lnTo>
                  <a:pt x="5995512" y="71120"/>
                </a:lnTo>
                <a:lnTo>
                  <a:pt x="5639912" y="91440"/>
                </a:lnTo>
                <a:lnTo>
                  <a:pt x="5355432" y="30480"/>
                </a:lnTo>
                <a:lnTo>
                  <a:pt x="4755992" y="101600"/>
                </a:lnTo>
                <a:lnTo>
                  <a:pt x="4187032" y="71120"/>
                </a:lnTo>
                <a:lnTo>
                  <a:pt x="3648552" y="30480"/>
                </a:lnTo>
                <a:lnTo>
                  <a:pt x="3516472" y="111760"/>
                </a:lnTo>
                <a:lnTo>
                  <a:pt x="2541112" y="101600"/>
                </a:lnTo>
                <a:lnTo>
                  <a:pt x="1951832" y="81280"/>
                </a:lnTo>
                <a:lnTo>
                  <a:pt x="1565752" y="0"/>
                </a:lnTo>
                <a:cubicBezTo>
                  <a:pt x="1511565" y="3387"/>
                  <a:pt x="1457186" y="4476"/>
                  <a:pt x="1403192" y="10160"/>
                </a:cubicBezTo>
                <a:cubicBezTo>
                  <a:pt x="1392541" y="11281"/>
                  <a:pt x="1381075" y="13630"/>
                  <a:pt x="1372712" y="20320"/>
                </a:cubicBezTo>
                <a:cubicBezTo>
                  <a:pt x="1331090" y="53618"/>
                  <a:pt x="1369990" y="50800"/>
                  <a:pt x="1342232" y="50800"/>
                </a:cubicBezTo>
                <a:lnTo>
                  <a:pt x="966312" y="71120"/>
                </a:lnTo>
                <a:lnTo>
                  <a:pt x="478632" y="71120"/>
                </a:lnTo>
                <a:lnTo>
                  <a:pt x="1112" y="81280"/>
                </a:lnTo>
                <a:cubicBezTo>
                  <a:pt x="-2275" y="762000"/>
                  <a:pt x="3483" y="1570736"/>
                  <a:pt x="96" y="2251456"/>
                </a:cubicBezTo>
                <a:lnTo>
                  <a:pt x="8362792" y="2286000"/>
                </a:lnTo>
                <a:cubicBezTo>
                  <a:pt x="8366179" y="1689947"/>
                  <a:pt x="8369565" y="911013"/>
                  <a:pt x="8372952" y="314960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CEF01BA4-D3B6-C9CC-7BBA-4E86F78FB4ED}"/>
              </a:ext>
            </a:extLst>
          </p:cNvPr>
          <p:cNvSpPr/>
          <p:nvPr/>
        </p:nvSpPr>
        <p:spPr>
          <a:xfrm>
            <a:off x="3629954" y="1801327"/>
            <a:ext cx="8392160" cy="2072640"/>
          </a:xfrm>
          <a:custGeom>
            <a:avLst/>
            <a:gdLst>
              <a:gd name="connsiteX0" fmla="*/ 10160 w 8392160"/>
              <a:gd name="connsiteY0" fmla="*/ 0 h 2072640"/>
              <a:gd name="connsiteX1" fmla="*/ 0 w 8392160"/>
              <a:gd name="connsiteY1" fmla="*/ 2032000 h 2072640"/>
              <a:gd name="connsiteX2" fmla="*/ 8371840 w 8392160"/>
              <a:gd name="connsiteY2" fmla="*/ 2072640 h 2072640"/>
              <a:gd name="connsiteX3" fmla="*/ 8392160 w 8392160"/>
              <a:gd name="connsiteY3" fmla="*/ 111760 h 2072640"/>
              <a:gd name="connsiteX4" fmla="*/ 7802880 w 8392160"/>
              <a:gd name="connsiteY4" fmla="*/ 132080 h 2072640"/>
              <a:gd name="connsiteX5" fmla="*/ 7172960 w 8392160"/>
              <a:gd name="connsiteY5" fmla="*/ 111760 h 2072640"/>
              <a:gd name="connsiteX6" fmla="*/ 6400800 w 8392160"/>
              <a:gd name="connsiteY6" fmla="*/ 152400 h 2072640"/>
              <a:gd name="connsiteX7" fmla="*/ 5831840 w 8392160"/>
              <a:gd name="connsiteY7" fmla="*/ 121920 h 2072640"/>
              <a:gd name="connsiteX8" fmla="*/ 5445760 w 8392160"/>
              <a:gd name="connsiteY8" fmla="*/ 182880 h 2072640"/>
              <a:gd name="connsiteX9" fmla="*/ 5029200 w 8392160"/>
              <a:gd name="connsiteY9" fmla="*/ 467360 h 2072640"/>
              <a:gd name="connsiteX10" fmla="*/ 4521200 w 8392160"/>
              <a:gd name="connsiteY10" fmla="*/ 1168400 h 2072640"/>
              <a:gd name="connsiteX11" fmla="*/ 3982720 w 8392160"/>
              <a:gd name="connsiteY11" fmla="*/ 1584960 h 2072640"/>
              <a:gd name="connsiteX12" fmla="*/ 3373120 w 8392160"/>
              <a:gd name="connsiteY12" fmla="*/ 1656080 h 2072640"/>
              <a:gd name="connsiteX13" fmla="*/ 2824480 w 8392160"/>
              <a:gd name="connsiteY13" fmla="*/ 1239520 h 2072640"/>
              <a:gd name="connsiteX14" fmla="*/ 2448560 w 8392160"/>
              <a:gd name="connsiteY14" fmla="*/ 822960 h 2072640"/>
              <a:gd name="connsiteX15" fmla="*/ 2225040 w 8392160"/>
              <a:gd name="connsiteY15" fmla="*/ 396240 h 2072640"/>
              <a:gd name="connsiteX16" fmla="*/ 1717040 w 8392160"/>
              <a:gd name="connsiteY16" fmla="*/ 111760 h 2072640"/>
              <a:gd name="connsiteX17" fmla="*/ 1158240 w 8392160"/>
              <a:gd name="connsiteY17" fmla="*/ 20320 h 2072640"/>
              <a:gd name="connsiteX18" fmla="*/ 711200 w 8392160"/>
              <a:gd name="connsiteY18" fmla="*/ 10160 h 2072640"/>
              <a:gd name="connsiteX19" fmla="*/ 10160 w 8392160"/>
              <a:gd name="connsiteY19" fmla="*/ 0 h 207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92160" h="2072640">
                <a:moveTo>
                  <a:pt x="10160" y="0"/>
                </a:moveTo>
                <a:cubicBezTo>
                  <a:pt x="6773" y="677333"/>
                  <a:pt x="3387" y="1354667"/>
                  <a:pt x="0" y="2032000"/>
                </a:cubicBezTo>
                <a:lnTo>
                  <a:pt x="8371840" y="2072640"/>
                </a:lnTo>
                <a:lnTo>
                  <a:pt x="8392160" y="111760"/>
                </a:lnTo>
                <a:lnTo>
                  <a:pt x="7802880" y="132080"/>
                </a:lnTo>
                <a:lnTo>
                  <a:pt x="7172960" y="111760"/>
                </a:lnTo>
                <a:lnTo>
                  <a:pt x="6400800" y="152400"/>
                </a:lnTo>
                <a:lnTo>
                  <a:pt x="5831840" y="121920"/>
                </a:lnTo>
                <a:lnTo>
                  <a:pt x="5445760" y="182880"/>
                </a:lnTo>
                <a:lnTo>
                  <a:pt x="5029200" y="467360"/>
                </a:lnTo>
                <a:lnTo>
                  <a:pt x="4521200" y="1168400"/>
                </a:lnTo>
                <a:lnTo>
                  <a:pt x="3982720" y="1584960"/>
                </a:lnTo>
                <a:lnTo>
                  <a:pt x="3373120" y="1656080"/>
                </a:lnTo>
                <a:lnTo>
                  <a:pt x="2824480" y="1239520"/>
                </a:lnTo>
                <a:lnTo>
                  <a:pt x="2448560" y="822960"/>
                </a:lnTo>
                <a:lnTo>
                  <a:pt x="2225040" y="396240"/>
                </a:lnTo>
                <a:lnTo>
                  <a:pt x="1717040" y="111760"/>
                </a:lnTo>
                <a:lnTo>
                  <a:pt x="1158240" y="20320"/>
                </a:lnTo>
                <a:lnTo>
                  <a:pt x="711200" y="10160"/>
                </a:lnTo>
                <a:lnTo>
                  <a:pt x="1016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8000">
                <a:schemeClr val="bg1">
                  <a:lumMod val="75000"/>
                </a:schemeClr>
              </a:gs>
              <a:gs pos="73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AC73A6E-306F-F7C4-0DF8-DA748D4C803F}"/>
              </a:ext>
            </a:extLst>
          </p:cNvPr>
          <p:cNvGrpSpPr/>
          <p:nvPr/>
        </p:nvGrpSpPr>
        <p:grpSpPr>
          <a:xfrm>
            <a:off x="10563898" y="1727782"/>
            <a:ext cx="96863" cy="210600"/>
            <a:chOff x="4370832" y="2042160"/>
            <a:chExt cx="158496" cy="417585"/>
          </a:xfrm>
        </p:grpSpPr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BA172B34-DD5B-E733-24B2-741286B5F9B7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DFF18E10-7ED7-A426-0D78-47903CECFDC2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AB8AAF80-D41D-4C84-B01A-4AEBD15C34C4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50287016-5787-AEA5-64B8-AC6CE0DF84D6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03354D6-98F9-CD67-8C24-45C98E05A492}"/>
              </a:ext>
            </a:extLst>
          </p:cNvPr>
          <p:cNvGrpSpPr/>
          <p:nvPr/>
        </p:nvGrpSpPr>
        <p:grpSpPr>
          <a:xfrm>
            <a:off x="10795170" y="1736042"/>
            <a:ext cx="202671" cy="210600"/>
            <a:chOff x="4370832" y="2042160"/>
            <a:chExt cx="158496" cy="417585"/>
          </a:xfrm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5C5A8044-01A1-C938-277C-E2618123EAAA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22D98814-9327-32A7-A99C-0B98357C7174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B009F415-07D6-B549-77AE-24201F540E07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F10B20A3-0E56-DF72-E36E-945D52952426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7885351-8076-2D3A-FBF8-D0B5DF1C6F4E}"/>
              </a:ext>
            </a:extLst>
          </p:cNvPr>
          <p:cNvGrpSpPr/>
          <p:nvPr/>
        </p:nvGrpSpPr>
        <p:grpSpPr>
          <a:xfrm>
            <a:off x="11069188" y="1730786"/>
            <a:ext cx="202671" cy="210600"/>
            <a:chOff x="4370832" y="2042160"/>
            <a:chExt cx="158496" cy="417585"/>
          </a:xfrm>
        </p:grpSpPr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3A52289B-58F2-4D02-C49E-81B8949DE727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6CE9558D-4553-9A48-3C8F-EFF246487A40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191C9AA1-076C-E787-38EB-955D9B8834A6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9B31F89A-8C1D-CCD0-5F59-FE6887D107BF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484F0BA-DE5A-7FB5-8425-54FA5B28D20C}"/>
              </a:ext>
            </a:extLst>
          </p:cNvPr>
          <p:cNvGrpSpPr/>
          <p:nvPr/>
        </p:nvGrpSpPr>
        <p:grpSpPr>
          <a:xfrm>
            <a:off x="11352993" y="1734539"/>
            <a:ext cx="192884" cy="210600"/>
            <a:chOff x="4370832" y="2042160"/>
            <a:chExt cx="158496" cy="417585"/>
          </a:xfrm>
        </p:grpSpPr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C2550FB2-8A37-A7D5-B20C-4054D3C78259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2BF7BD79-28CD-98B3-05BA-026BBE7FD277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670DDB57-AF2C-D238-8ACF-839CCDEFCD59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1ACA3226-016D-5E29-9111-32C6101858EB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EF5F85ED-B5B8-0F0A-2980-B0F53F12E2B3}"/>
              </a:ext>
            </a:extLst>
          </p:cNvPr>
          <p:cNvGrpSpPr/>
          <p:nvPr/>
        </p:nvGrpSpPr>
        <p:grpSpPr>
          <a:xfrm>
            <a:off x="11497501" y="1733750"/>
            <a:ext cx="192884" cy="210600"/>
            <a:chOff x="4370832" y="2042160"/>
            <a:chExt cx="158496" cy="417585"/>
          </a:xfrm>
        </p:grpSpPr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56766258-6C1A-3BD1-4F9B-89AF0396F8CD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2804C441-817D-82F7-E1A2-F2690BB2B644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CEF98DF5-959A-49B9-8CFB-F9FD368B1BCE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712EB04A-4DE9-72B5-2300-F8D323170653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E1940EC-0138-40EE-8824-069666E5FFE0}"/>
              </a:ext>
            </a:extLst>
          </p:cNvPr>
          <p:cNvGrpSpPr/>
          <p:nvPr/>
        </p:nvGrpSpPr>
        <p:grpSpPr>
          <a:xfrm>
            <a:off x="3674456" y="1564043"/>
            <a:ext cx="133601" cy="266086"/>
            <a:chOff x="4370832" y="2042160"/>
            <a:chExt cx="158496" cy="417585"/>
          </a:xfrm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ED1F79FB-BED1-CF44-47ED-ED75B87BB952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D1479B66-C048-0D86-B3A5-F85F4861C95B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B42E476E-B85D-765B-B918-3B713E9F1376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74324A31-4DF8-B177-C1F8-9374CD777FF4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2A9C81BF-5E7D-0A68-797F-F01676A44186}"/>
              </a:ext>
            </a:extLst>
          </p:cNvPr>
          <p:cNvGrpSpPr/>
          <p:nvPr/>
        </p:nvGrpSpPr>
        <p:grpSpPr>
          <a:xfrm>
            <a:off x="4260215" y="1615854"/>
            <a:ext cx="202671" cy="210600"/>
            <a:chOff x="4370832" y="2042160"/>
            <a:chExt cx="158496" cy="417585"/>
          </a:xfrm>
        </p:grpSpPr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CA82ACB7-CC49-18EB-B930-EE52903DB16F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4BDD2E0F-59EC-2132-F12B-8F434906D90C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B74999DF-573E-E9AB-7362-048470863F91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A6F52C44-2C3B-811C-7B58-F966161BFA4B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9B92C493-35BD-12E4-4959-A81BECAAA832}"/>
              </a:ext>
            </a:extLst>
          </p:cNvPr>
          <p:cNvSpPr txBox="1"/>
          <p:nvPr/>
        </p:nvSpPr>
        <p:spPr>
          <a:xfrm>
            <a:off x="3641297" y="2182131"/>
            <a:ext cx="1571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matter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mineralization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1B7D524B-46EE-3534-856A-1748ABCADE54}"/>
              </a:ext>
            </a:extLst>
          </p:cNvPr>
          <p:cNvCxnSpPr>
            <a:cxnSpLocks/>
          </p:cNvCxnSpPr>
          <p:nvPr/>
        </p:nvCxnSpPr>
        <p:spPr>
          <a:xfrm>
            <a:off x="4524860" y="1602155"/>
            <a:ext cx="0" cy="524533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A52857BB-DFB6-5664-4B35-3C7BE9D4C763}"/>
              </a:ext>
            </a:extLst>
          </p:cNvPr>
          <p:cNvSpPr txBox="1"/>
          <p:nvPr/>
        </p:nvSpPr>
        <p:spPr>
          <a:xfrm>
            <a:off x="4250428" y="646339"/>
            <a:ext cx="742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5" name="Flèche vers le haut 54">
            <a:extLst>
              <a:ext uri="{FF2B5EF4-FFF2-40B4-BE49-F238E27FC236}">
                <a16:creationId xmlns:a16="http://schemas.microsoft.com/office/drawing/2014/main" id="{10FD8525-0536-3A9F-EBF7-5D4D5DEE18CB}"/>
              </a:ext>
            </a:extLst>
          </p:cNvPr>
          <p:cNvSpPr/>
          <p:nvPr/>
        </p:nvSpPr>
        <p:spPr>
          <a:xfrm>
            <a:off x="9668917" y="1615898"/>
            <a:ext cx="384163" cy="46093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FDC366DD-A291-4537-F9F5-17DABEB5EE3D}"/>
              </a:ext>
            </a:extLst>
          </p:cNvPr>
          <p:cNvCxnSpPr>
            <a:cxnSpLocks/>
          </p:cNvCxnSpPr>
          <p:nvPr/>
        </p:nvCxnSpPr>
        <p:spPr>
          <a:xfrm>
            <a:off x="9452710" y="2160171"/>
            <a:ext cx="0" cy="1451615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DD9ACDA3-7196-D2A7-5F54-CA58282AFBDD}"/>
              </a:ext>
            </a:extLst>
          </p:cNvPr>
          <p:cNvCxnSpPr>
            <a:cxnSpLocks/>
          </p:cNvCxnSpPr>
          <p:nvPr/>
        </p:nvCxnSpPr>
        <p:spPr>
          <a:xfrm>
            <a:off x="9451068" y="2171892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orme libre 58">
            <a:extLst>
              <a:ext uri="{FF2B5EF4-FFF2-40B4-BE49-F238E27FC236}">
                <a16:creationId xmlns:a16="http://schemas.microsoft.com/office/drawing/2014/main" id="{4EFD0A91-772C-96A9-03D9-D2CD836F0DD6}"/>
              </a:ext>
            </a:extLst>
          </p:cNvPr>
          <p:cNvSpPr/>
          <p:nvPr/>
        </p:nvSpPr>
        <p:spPr>
          <a:xfrm>
            <a:off x="6172875" y="5450600"/>
            <a:ext cx="2151405" cy="721599"/>
          </a:xfrm>
          <a:custGeom>
            <a:avLst/>
            <a:gdLst>
              <a:gd name="connsiteX0" fmla="*/ 0 w 2133600"/>
              <a:gd name="connsiteY0" fmla="*/ 6350 h 730250"/>
              <a:gd name="connsiteX1" fmla="*/ 2133600 w 2133600"/>
              <a:gd name="connsiteY1" fmla="*/ 0 h 730250"/>
              <a:gd name="connsiteX2" fmla="*/ 1962150 w 2133600"/>
              <a:gd name="connsiteY2" fmla="*/ 241300 h 730250"/>
              <a:gd name="connsiteX3" fmla="*/ 1428750 w 2133600"/>
              <a:gd name="connsiteY3" fmla="*/ 654050 h 730250"/>
              <a:gd name="connsiteX4" fmla="*/ 812800 w 2133600"/>
              <a:gd name="connsiteY4" fmla="*/ 730250 h 730250"/>
              <a:gd name="connsiteX5" fmla="*/ 260350 w 2133600"/>
              <a:gd name="connsiteY5" fmla="*/ 311150 h 730250"/>
              <a:gd name="connsiteX6" fmla="*/ 0 w 2133600"/>
              <a:gd name="connsiteY6" fmla="*/ 6350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600" h="730250">
                <a:moveTo>
                  <a:pt x="0" y="6350"/>
                </a:moveTo>
                <a:lnTo>
                  <a:pt x="2133600" y="0"/>
                </a:lnTo>
                <a:lnTo>
                  <a:pt x="1962150" y="241300"/>
                </a:lnTo>
                <a:lnTo>
                  <a:pt x="1428750" y="654050"/>
                </a:lnTo>
                <a:lnTo>
                  <a:pt x="812800" y="730250"/>
                </a:lnTo>
                <a:lnTo>
                  <a:pt x="260350" y="311150"/>
                </a:lnTo>
                <a:lnTo>
                  <a:pt x="0" y="635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09B7E476-401D-B302-9518-331F7AE09849}"/>
              </a:ext>
            </a:extLst>
          </p:cNvPr>
          <p:cNvCxnSpPr>
            <a:cxnSpLocks/>
          </p:cNvCxnSpPr>
          <p:nvPr/>
        </p:nvCxnSpPr>
        <p:spPr>
          <a:xfrm>
            <a:off x="9448723" y="2479039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orme libre 60">
            <a:extLst>
              <a:ext uri="{FF2B5EF4-FFF2-40B4-BE49-F238E27FC236}">
                <a16:creationId xmlns:a16="http://schemas.microsoft.com/office/drawing/2014/main" id="{50517484-41F5-3782-A8B5-24BF193B55B4}"/>
              </a:ext>
            </a:extLst>
          </p:cNvPr>
          <p:cNvSpPr/>
          <p:nvPr/>
        </p:nvSpPr>
        <p:spPr>
          <a:xfrm>
            <a:off x="3629954" y="4516719"/>
            <a:ext cx="8392160" cy="2072640"/>
          </a:xfrm>
          <a:custGeom>
            <a:avLst/>
            <a:gdLst>
              <a:gd name="connsiteX0" fmla="*/ 10160 w 8392160"/>
              <a:gd name="connsiteY0" fmla="*/ 0 h 2072640"/>
              <a:gd name="connsiteX1" fmla="*/ 0 w 8392160"/>
              <a:gd name="connsiteY1" fmla="*/ 2032000 h 2072640"/>
              <a:gd name="connsiteX2" fmla="*/ 8371840 w 8392160"/>
              <a:gd name="connsiteY2" fmla="*/ 2072640 h 2072640"/>
              <a:gd name="connsiteX3" fmla="*/ 8392160 w 8392160"/>
              <a:gd name="connsiteY3" fmla="*/ 111760 h 2072640"/>
              <a:gd name="connsiteX4" fmla="*/ 7802880 w 8392160"/>
              <a:gd name="connsiteY4" fmla="*/ 132080 h 2072640"/>
              <a:gd name="connsiteX5" fmla="*/ 7172960 w 8392160"/>
              <a:gd name="connsiteY5" fmla="*/ 111760 h 2072640"/>
              <a:gd name="connsiteX6" fmla="*/ 6400800 w 8392160"/>
              <a:gd name="connsiteY6" fmla="*/ 152400 h 2072640"/>
              <a:gd name="connsiteX7" fmla="*/ 5831840 w 8392160"/>
              <a:gd name="connsiteY7" fmla="*/ 121920 h 2072640"/>
              <a:gd name="connsiteX8" fmla="*/ 5445760 w 8392160"/>
              <a:gd name="connsiteY8" fmla="*/ 182880 h 2072640"/>
              <a:gd name="connsiteX9" fmla="*/ 5029200 w 8392160"/>
              <a:gd name="connsiteY9" fmla="*/ 467360 h 2072640"/>
              <a:gd name="connsiteX10" fmla="*/ 4521200 w 8392160"/>
              <a:gd name="connsiteY10" fmla="*/ 1168400 h 2072640"/>
              <a:gd name="connsiteX11" fmla="*/ 3982720 w 8392160"/>
              <a:gd name="connsiteY11" fmla="*/ 1584960 h 2072640"/>
              <a:gd name="connsiteX12" fmla="*/ 3373120 w 8392160"/>
              <a:gd name="connsiteY12" fmla="*/ 1656080 h 2072640"/>
              <a:gd name="connsiteX13" fmla="*/ 2824480 w 8392160"/>
              <a:gd name="connsiteY13" fmla="*/ 1239520 h 2072640"/>
              <a:gd name="connsiteX14" fmla="*/ 2448560 w 8392160"/>
              <a:gd name="connsiteY14" fmla="*/ 822960 h 2072640"/>
              <a:gd name="connsiteX15" fmla="*/ 2225040 w 8392160"/>
              <a:gd name="connsiteY15" fmla="*/ 396240 h 2072640"/>
              <a:gd name="connsiteX16" fmla="*/ 1717040 w 8392160"/>
              <a:gd name="connsiteY16" fmla="*/ 111760 h 2072640"/>
              <a:gd name="connsiteX17" fmla="*/ 1158240 w 8392160"/>
              <a:gd name="connsiteY17" fmla="*/ 20320 h 2072640"/>
              <a:gd name="connsiteX18" fmla="*/ 711200 w 8392160"/>
              <a:gd name="connsiteY18" fmla="*/ 10160 h 2072640"/>
              <a:gd name="connsiteX19" fmla="*/ 10160 w 8392160"/>
              <a:gd name="connsiteY19" fmla="*/ 0 h 207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92160" h="2072640">
                <a:moveTo>
                  <a:pt x="10160" y="0"/>
                </a:moveTo>
                <a:cubicBezTo>
                  <a:pt x="6773" y="677333"/>
                  <a:pt x="3387" y="1354667"/>
                  <a:pt x="0" y="2032000"/>
                </a:cubicBezTo>
                <a:lnTo>
                  <a:pt x="8371840" y="2072640"/>
                </a:lnTo>
                <a:lnTo>
                  <a:pt x="8392160" y="111760"/>
                </a:lnTo>
                <a:lnTo>
                  <a:pt x="7802880" y="132080"/>
                </a:lnTo>
                <a:lnTo>
                  <a:pt x="7172960" y="111760"/>
                </a:lnTo>
                <a:lnTo>
                  <a:pt x="6400800" y="152400"/>
                </a:lnTo>
                <a:lnTo>
                  <a:pt x="5831840" y="121920"/>
                </a:lnTo>
                <a:lnTo>
                  <a:pt x="5445760" y="182880"/>
                </a:lnTo>
                <a:lnTo>
                  <a:pt x="5029200" y="467360"/>
                </a:lnTo>
                <a:lnTo>
                  <a:pt x="4521200" y="1168400"/>
                </a:lnTo>
                <a:lnTo>
                  <a:pt x="3982720" y="1584960"/>
                </a:lnTo>
                <a:lnTo>
                  <a:pt x="3373120" y="1656080"/>
                </a:lnTo>
                <a:lnTo>
                  <a:pt x="2824480" y="1239520"/>
                </a:lnTo>
                <a:lnTo>
                  <a:pt x="2448560" y="822960"/>
                </a:lnTo>
                <a:lnTo>
                  <a:pt x="2225040" y="396240"/>
                </a:lnTo>
                <a:lnTo>
                  <a:pt x="1717040" y="111760"/>
                </a:lnTo>
                <a:lnTo>
                  <a:pt x="1158240" y="20320"/>
                </a:lnTo>
                <a:lnTo>
                  <a:pt x="711200" y="10160"/>
                </a:lnTo>
                <a:lnTo>
                  <a:pt x="1016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8000">
                <a:schemeClr val="bg1">
                  <a:lumMod val="75000"/>
                </a:schemeClr>
              </a:gs>
              <a:gs pos="7300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Forme libre 61">
            <a:extLst>
              <a:ext uri="{FF2B5EF4-FFF2-40B4-BE49-F238E27FC236}">
                <a16:creationId xmlns:a16="http://schemas.microsoft.com/office/drawing/2014/main" id="{0577D563-63CB-3F2F-566A-3BD408EDECFE}"/>
              </a:ext>
            </a:extLst>
          </p:cNvPr>
          <p:cNvSpPr/>
          <p:nvPr/>
        </p:nvSpPr>
        <p:spPr>
          <a:xfrm>
            <a:off x="3614714" y="4513298"/>
            <a:ext cx="8385048" cy="2112264"/>
          </a:xfrm>
          <a:custGeom>
            <a:avLst/>
            <a:gdLst>
              <a:gd name="connsiteX0" fmla="*/ 4709160 w 8385048"/>
              <a:gd name="connsiteY0" fmla="*/ 932688 h 2112264"/>
              <a:gd name="connsiteX1" fmla="*/ 5175504 w 8385048"/>
              <a:gd name="connsiteY1" fmla="*/ 539496 h 2112264"/>
              <a:gd name="connsiteX2" fmla="*/ 5294376 w 8385048"/>
              <a:gd name="connsiteY2" fmla="*/ 502920 h 2112264"/>
              <a:gd name="connsiteX3" fmla="*/ 5349240 w 8385048"/>
              <a:gd name="connsiteY3" fmla="*/ 484632 h 2112264"/>
              <a:gd name="connsiteX4" fmla="*/ 5404104 w 8385048"/>
              <a:gd name="connsiteY4" fmla="*/ 448056 h 2112264"/>
              <a:gd name="connsiteX5" fmla="*/ 5468112 w 8385048"/>
              <a:gd name="connsiteY5" fmla="*/ 420624 h 2112264"/>
              <a:gd name="connsiteX6" fmla="*/ 5495544 w 8385048"/>
              <a:gd name="connsiteY6" fmla="*/ 411480 h 2112264"/>
              <a:gd name="connsiteX7" fmla="*/ 5532120 w 8385048"/>
              <a:gd name="connsiteY7" fmla="*/ 393192 h 2112264"/>
              <a:gd name="connsiteX8" fmla="*/ 5623560 w 8385048"/>
              <a:gd name="connsiteY8" fmla="*/ 365760 h 2112264"/>
              <a:gd name="connsiteX9" fmla="*/ 5650992 w 8385048"/>
              <a:gd name="connsiteY9" fmla="*/ 347472 h 2112264"/>
              <a:gd name="connsiteX10" fmla="*/ 5678424 w 8385048"/>
              <a:gd name="connsiteY10" fmla="*/ 338328 h 2112264"/>
              <a:gd name="connsiteX11" fmla="*/ 5751576 w 8385048"/>
              <a:gd name="connsiteY11" fmla="*/ 320040 h 2112264"/>
              <a:gd name="connsiteX12" fmla="*/ 5788152 w 8385048"/>
              <a:gd name="connsiteY12" fmla="*/ 310896 h 2112264"/>
              <a:gd name="connsiteX13" fmla="*/ 5843016 w 8385048"/>
              <a:gd name="connsiteY13" fmla="*/ 292608 h 2112264"/>
              <a:gd name="connsiteX14" fmla="*/ 5870448 w 8385048"/>
              <a:gd name="connsiteY14" fmla="*/ 283464 h 2112264"/>
              <a:gd name="connsiteX15" fmla="*/ 5971032 w 8385048"/>
              <a:gd name="connsiteY15" fmla="*/ 265176 h 2112264"/>
              <a:gd name="connsiteX16" fmla="*/ 6025896 w 8385048"/>
              <a:gd name="connsiteY16" fmla="*/ 265176 h 2112264"/>
              <a:gd name="connsiteX17" fmla="*/ 7470648 w 8385048"/>
              <a:gd name="connsiteY17" fmla="*/ 128016 h 2112264"/>
              <a:gd name="connsiteX18" fmla="*/ 7909560 w 8385048"/>
              <a:gd name="connsiteY18" fmla="*/ 146304 h 2112264"/>
              <a:gd name="connsiteX19" fmla="*/ 8385048 w 8385048"/>
              <a:gd name="connsiteY19" fmla="*/ 109728 h 2112264"/>
              <a:gd name="connsiteX20" fmla="*/ 8385048 w 8385048"/>
              <a:gd name="connsiteY20" fmla="*/ 2112264 h 2112264"/>
              <a:gd name="connsiteX21" fmla="*/ 0 w 8385048"/>
              <a:gd name="connsiteY21" fmla="*/ 2039112 h 2112264"/>
              <a:gd name="connsiteX22" fmla="*/ 18288 w 8385048"/>
              <a:gd name="connsiteY22" fmla="*/ 0 h 2112264"/>
              <a:gd name="connsiteX23" fmla="*/ 539496 w 8385048"/>
              <a:gd name="connsiteY23" fmla="*/ 18288 h 2112264"/>
              <a:gd name="connsiteX24" fmla="*/ 1152144 w 8385048"/>
              <a:gd name="connsiteY24" fmla="*/ 82296 h 2112264"/>
              <a:gd name="connsiteX25" fmla="*/ 1764792 w 8385048"/>
              <a:gd name="connsiteY25" fmla="*/ 301752 h 2112264"/>
              <a:gd name="connsiteX26" fmla="*/ 2542032 w 8385048"/>
              <a:gd name="connsiteY26" fmla="*/ 941832 h 2112264"/>
              <a:gd name="connsiteX27" fmla="*/ 4709160 w 8385048"/>
              <a:gd name="connsiteY27" fmla="*/ 932688 h 211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385048" h="2112264">
                <a:moveTo>
                  <a:pt x="4709160" y="932688"/>
                </a:moveTo>
                <a:lnTo>
                  <a:pt x="5175504" y="539496"/>
                </a:lnTo>
                <a:cubicBezTo>
                  <a:pt x="5342667" y="502349"/>
                  <a:pt x="5197953" y="541489"/>
                  <a:pt x="5294376" y="502920"/>
                </a:cubicBezTo>
                <a:cubicBezTo>
                  <a:pt x="5312274" y="495761"/>
                  <a:pt x="5333200" y="495325"/>
                  <a:pt x="5349240" y="484632"/>
                </a:cubicBezTo>
                <a:cubicBezTo>
                  <a:pt x="5367528" y="472440"/>
                  <a:pt x="5383252" y="455007"/>
                  <a:pt x="5404104" y="448056"/>
                </a:cubicBezTo>
                <a:cubicBezTo>
                  <a:pt x="5468437" y="426612"/>
                  <a:pt x="5389017" y="454522"/>
                  <a:pt x="5468112" y="420624"/>
                </a:cubicBezTo>
                <a:cubicBezTo>
                  <a:pt x="5476971" y="416827"/>
                  <a:pt x="5486685" y="415277"/>
                  <a:pt x="5495544" y="411480"/>
                </a:cubicBezTo>
                <a:cubicBezTo>
                  <a:pt x="5508073" y="406110"/>
                  <a:pt x="5519464" y="398254"/>
                  <a:pt x="5532120" y="393192"/>
                </a:cubicBezTo>
                <a:cubicBezTo>
                  <a:pt x="5569224" y="378351"/>
                  <a:pt x="5587633" y="374742"/>
                  <a:pt x="5623560" y="365760"/>
                </a:cubicBezTo>
                <a:cubicBezTo>
                  <a:pt x="5632704" y="359664"/>
                  <a:pt x="5641162" y="352387"/>
                  <a:pt x="5650992" y="347472"/>
                </a:cubicBezTo>
                <a:cubicBezTo>
                  <a:pt x="5659613" y="343161"/>
                  <a:pt x="5669125" y="340864"/>
                  <a:pt x="5678424" y="338328"/>
                </a:cubicBezTo>
                <a:cubicBezTo>
                  <a:pt x="5702673" y="331715"/>
                  <a:pt x="5727192" y="326136"/>
                  <a:pt x="5751576" y="320040"/>
                </a:cubicBezTo>
                <a:cubicBezTo>
                  <a:pt x="5763768" y="316992"/>
                  <a:pt x="5776230" y="314870"/>
                  <a:pt x="5788152" y="310896"/>
                </a:cubicBezTo>
                <a:lnTo>
                  <a:pt x="5843016" y="292608"/>
                </a:lnTo>
                <a:cubicBezTo>
                  <a:pt x="5852160" y="289560"/>
                  <a:pt x="5861097" y="285802"/>
                  <a:pt x="5870448" y="283464"/>
                </a:cubicBezTo>
                <a:cubicBezTo>
                  <a:pt x="5910951" y="273338"/>
                  <a:pt x="5923706" y="268816"/>
                  <a:pt x="5971032" y="265176"/>
                </a:cubicBezTo>
                <a:cubicBezTo>
                  <a:pt x="5989266" y="263773"/>
                  <a:pt x="6007608" y="265176"/>
                  <a:pt x="6025896" y="265176"/>
                </a:cubicBezTo>
                <a:lnTo>
                  <a:pt x="7470648" y="128016"/>
                </a:lnTo>
                <a:lnTo>
                  <a:pt x="7909560" y="146304"/>
                </a:lnTo>
                <a:lnTo>
                  <a:pt x="8385048" y="109728"/>
                </a:lnTo>
                <a:lnTo>
                  <a:pt x="8385048" y="2112264"/>
                </a:lnTo>
                <a:lnTo>
                  <a:pt x="0" y="2039112"/>
                </a:lnTo>
                <a:lnTo>
                  <a:pt x="18288" y="0"/>
                </a:lnTo>
                <a:lnTo>
                  <a:pt x="539496" y="18288"/>
                </a:lnTo>
                <a:lnTo>
                  <a:pt x="1152144" y="82296"/>
                </a:lnTo>
                <a:lnTo>
                  <a:pt x="1764792" y="301752"/>
                </a:lnTo>
                <a:lnTo>
                  <a:pt x="2542032" y="941832"/>
                </a:lnTo>
                <a:lnTo>
                  <a:pt x="4709160" y="932688"/>
                </a:lnTo>
                <a:close/>
              </a:path>
            </a:pathLst>
          </a:custGeom>
          <a:solidFill>
            <a:schemeClr val="bg1">
              <a:alpha val="18386"/>
            </a:schemeClr>
          </a:solidFill>
          <a:ln w="12700"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C3598709-A2E3-3853-FF5A-5F402882690D}"/>
              </a:ext>
            </a:extLst>
          </p:cNvPr>
          <p:cNvCxnSpPr>
            <a:cxnSpLocks/>
          </p:cNvCxnSpPr>
          <p:nvPr/>
        </p:nvCxnSpPr>
        <p:spPr>
          <a:xfrm>
            <a:off x="9449811" y="2772114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34B54048-A90E-CDC5-CC2E-4EC3C45E999C}"/>
              </a:ext>
            </a:extLst>
          </p:cNvPr>
          <p:cNvCxnSpPr>
            <a:cxnSpLocks/>
          </p:cNvCxnSpPr>
          <p:nvPr/>
        </p:nvCxnSpPr>
        <p:spPr>
          <a:xfrm>
            <a:off x="9447463" y="3079260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5B3FE79A-665D-EBAB-BDA4-80345DF77381}"/>
              </a:ext>
            </a:extLst>
          </p:cNvPr>
          <p:cNvCxnSpPr>
            <a:cxnSpLocks/>
          </p:cNvCxnSpPr>
          <p:nvPr/>
        </p:nvCxnSpPr>
        <p:spPr>
          <a:xfrm>
            <a:off x="9447463" y="3341388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90EFE77C-073F-BA7E-FADF-61FD01AA10F1}"/>
              </a:ext>
            </a:extLst>
          </p:cNvPr>
          <p:cNvSpPr txBox="1"/>
          <p:nvPr/>
        </p:nvSpPr>
        <p:spPr>
          <a:xfrm>
            <a:off x="9037106" y="1294343"/>
            <a:ext cx="159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Diffusive fluxes</a:t>
            </a:r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025E8168-4613-DFDB-7FC2-FAE5E15334BD}"/>
              </a:ext>
            </a:extLst>
          </p:cNvPr>
          <p:cNvGrpSpPr/>
          <p:nvPr/>
        </p:nvGrpSpPr>
        <p:grpSpPr>
          <a:xfrm>
            <a:off x="10554247" y="4443493"/>
            <a:ext cx="96863" cy="210600"/>
            <a:chOff x="4370832" y="2042160"/>
            <a:chExt cx="158496" cy="417585"/>
          </a:xfrm>
        </p:grpSpPr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D844052C-125E-D729-8D45-7EED931FD741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5DABEF1D-8E16-86A8-356E-35FF297069B3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26CD48E7-12BE-CE07-F891-1E13C98A84F5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128373A4-4517-9B2D-2AEC-E4453305D999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A793547B-5C19-063E-B49D-5169D9CCB5B0}"/>
              </a:ext>
            </a:extLst>
          </p:cNvPr>
          <p:cNvGrpSpPr/>
          <p:nvPr/>
        </p:nvGrpSpPr>
        <p:grpSpPr>
          <a:xfrm>
            <a:off x="10785519" y="4451753"/>
            <a:ext cx="202671" cy="210600"/>
            <a:chOff x="4370832" y="2042160"/>
            <a:chExt cx="158496" cy="417585"/>
          </a:xfrm>
        </p:grpSpPr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05EB28A8-78A9-D36E-24A5-D63BB5D81D8D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68DB090A-7E66-EC53-3F55-F825A30A58FB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DD9E7A9D-65B6-E23D-BBAC-4B9378024048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A12C78F-A8C2-2E91-B540-9CCAC9B8E4A8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391162-A1FF-19EB-C8FD-8B3017BCCB3F}"/>
              </a:ext>
            </a:extLst>
          </p:cNvPr>
          <p:cNvGrpSpPr/>
          <p:nvPr/>
        </p:nvGrpSpPr>
        <p:grpSpPr>
          <a:xfrm>
            <a:off x="11059537" y="4446497"/>
            <a:ext cx="202671" cy="210600"/>
            <a:chOff x="4370832" y="2042160"/>
            <a:chExt cx="158496" cy="417585"/>
          </a:xfrm>
        </p:grpSpPr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A07F460F-6B0C-1AA5-40DE-D4FCA008BF30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D15DD957-4B70-D968-FBDE-826A4446926E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5F3E8B3D-F836-A838-AFD4-7515F8454336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0432C173-C8E5-823F-483B-C164D2131179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67C1A138-FA5F-C901-7C29-4C4576A54C32}"/>
              </a:ext>
            </a:extLst>
          </p:cNvPr>
          <p:cNvGrpSpPr/>
          <p:nvPr/>
        </p:nvGrpSpPr>
        <p:grpSpPr>
          <a:xfrm>
            <a:off x="11343342" y="4450250"/>
            <a:ext cx="192884" cy="210600"/>
            <a:chOff x="4370832" y="2042160"/>
            <a:chExt cx="158496" cy="417585"/>
          </a:xfrm>
        </p:grpSpPr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2A58FCFD-A919-5B30-D56C-9147E78DD473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3FB9262C-4E15-EAA3-5DF8-AC21F5754FAA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FE91353B-BF01-1B65-44E9-B957B2DC7915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84F6986F-AF8D-C406-55B0-886533EF9526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A7E40B2E-5A60-D4EA-52C0-C95256A851DB}"/>
              </a:ext>
            </a:extLst>
          </p:cNvPr>
          <p:cNvGrpSpPr/>
          <p:nvPr/>
        </p:nvGrpSpPr>
        <p:grpSpPr>
          <a:xfrm>
            <a:off x="11487850" y="4449461"/>
            <a:ext cx="192884" cy="210600"/>
            <a:chOff x="4370832" y="2042160"/>
            <a:chExt cx="158496" cy="417585"/>
          </a:xfrm>
        </p:grpSpPr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5A8F3850-3E48-45F9-72DC-D41203FE721A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C94E9A2F-70B6-8BC3-882B-9A40F7FBFFFC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10B03D87-9A0A-47DB-F47C-D5B2BBEE526C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DB53A864-587C-3C18-B31E-DD1CC0513734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EFDACC07-2F6A-5662-0A2D-0BCAD68572ED}"/>
              </a:ext>
            </a:extLst>
          </p:cNvPr>
          <p:cNvGrpSpPr/>
          <p:nvPr/>
        </p:nvGrpSpPr>
        <p:grpSpPr>
          <a:xfrm>
            <a:off x="3664805" y="4279754"/>
            <a:ext cx="133601" cy="266086"/>
            <a:chOff x="4370832" y="2042160"/>
            <a:chExt cx="158496" cy="417585"/>
          </a:xfrm>
        </p:grpSpPr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99A5A841-43AB-51C6-B089-E0DBF799E0AD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FE857D6D-DECC-134F-8BAF-B15C29945345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0144635A-8238-AEC9-25AC-410AD486C5DF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00468C3E-211E-2AE3-6F8F-DD0A20C601A5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F6B95AC2-A22D-D446-E139-FABAAF6A6690}"/>
              </a:ext>
            </a:extLst>
          </p:cNvPr>
          <p:cNvGrpSpPr/>
          <p:nvPr/>
        </p:nvGrpSpPr>
        <p:grpSpPr>
          <a:xfrm>
            <a:off x="4250564" y="4331565"/>
            <a:ext cx="202671" cy="210600"/>
            <a:chOff x="4370832" y="2042160"/>
            <a:chExt cx="158496" cy="417585"/>
          </a:xfrm>
        </p:grpSpPr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06B042CB-166B-63CD-6C54-729866C556FC}"/>
                </a:ext>
              </a:extLst>
            </p:cNvPr>
            <p:cNvSpPr/>
            <p:nvPr/>
          </p:nvSpPr>
          <p:spPr>
            <a:xfrm>
              <a:off x="4398264" y="2084832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BC6603B0-7BDC-85DA-E1E9-0B574B507A66}"/>
                </a:ext>
              </a:extLst>
            </p:cNvPr>
            <p:cNvSpPr/>
            <p:nvPr/>
          </p:nvSpPr>
          <p:spPr>
            <a:xfrm rot="20955930">
              <a:off x="4386072" y="208178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09945BA2-000D-5C12-7BD9-42C473D198CD}"/>
                </a:ext>
              </a:extLst>
            </p:cNvPr>
            <p:cNvSpPr/>
            <p:nvPr/>
          </p:nvSpPr>
          <p:spPr>
            <a:xfrm>
              <a:off x="4410456" y="2042160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808D22A7-6A15-AE73-DDCA-250C4FE497EE}"/>
                </a:ext>
              </a:extLst>
            </p:cNvPr>
            <p:cNvSpPr/>
            <p:nvPr/>
          </p:nvSpPr>
          <p:spPr>
            <a:xfrm rot="21227177">
              <a:off x="4370832" y="2066544"/>
              <a:ext cx="118872" cy="374913"/>
            </a:xfrm>
            <a:custGeom>
              <a:avLst/>
              <a:gdLst>
                <a:gd name="connsiteX0" fmla="*/ 0 w 118872"/>
                <a:gd name="connsiteY0" fmla="*/ 0 h 374913"/>
                <a:gd name="connsiteX1" fmla="*/ 36576 w 118872"/>
                <a:gd name="connsiteY1" fmla="*/ 374904 h 374913"/>
                <a:gd name="connsiteX2" fmla="*/ 118872 w 118872"/>
                <a:gd name="connsiteY2" fmla="*/ 9144 h 37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72" h="374913">
                  <a:moveTo>
                    <a:pt x="0" y="0"/>
                  </a:moveTo>
                  <a:cubicBezTo>
                    <a:pt x="8382" y="186690"/>
                    <a:pt x="16764" y="373380"/>
                    <a:pt x="36576" y="374904"/>
                  </a:cubicBezTo>
                  <a:cubicBezTo>
                    <a:pt x="56388" y="376428"/>
                    <a:pt x="87630" y="192786"/>
                    <a:pt x="118872" y="9144"/>
                  </a:cubicBezTo>
                </a:path>
              </a:pathLst>
            </a:custGeom>
            <a:noFill/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4">
                    <a:lumMod val="75000"/>
                  </a:schemeClr>
                </a:solidFill>
                <a:highlight>
                  <a:srgbClr val="808000"/>
                </a:highlight>
              </a:endParaRPr>
            </a:p>
          </p:txBody>
        </p:sp>
      </p:grpSp>
      <p:sp>
        <p:nvSpPr>
          <p:cNvPr id="102" name="ZoneTexte 101">
            <a:extLst>
              <a:ext uri="{FF2B5EF4-FFF2-40B4-BE49-F238E27FC236}">
                <a16:creationId xmlns:a16="http://schemas.microsoft.com/office/drawing/2014/main" id="{06877FA4-3BAF-E527-7EC4-20F76120E208}"/>
              </a:ext>
            </a:extLst>
          </p:cNvPr>
          <p:cNvSpPr txBox="1"/>
          <p:nvPr/>
        </p:nvSpPr>
        <p:spPr>
          <a:xfrm>
            <a:off x="3631646" y="4897842"/>
            <a:ext cx="1571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matter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mineralization</a:t>
            </a:r>
          </a:p>
        </p:txBody>
      </p: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9D04A0D0-DEAC-FFAD-27B7-2C1B60D27C15}"/>
              </a:ext>
            </a:extLst>
          </p:cNvPr>
          <p:cNvCxnSpPr>
            <a:cxnSpLocks/>
          </p:cNvCxnSpPr>
          <p:nvPr/>
        </p:nvCxnSpPr>
        <p:spPr>
          <a:xfrm>
            <a:off x="4515209" y="4179319"/>
            <a:ext cx="0" cy="524533"/>
          </a:xfrm>
          <a:prstGeom prst="straightConnector1">
            <a:avLst/>
          </a:prstGeom>
          <a:ln w="2222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109">
            <a:extLst>
              <a:ext uri="{FF2B5EF4-FFF2-40B4-BE49-F238E27FC236}">
                <a16:creationId xmlns:a16="http://schemas.microsoft.com/office/drawing/2014/main" id="{B02FF442-7A04-664B-4095-67CD9454A3B8}"/>
              </a:ext>
            </a:extLst>
          </p:cNvPr>
          <p:cNvSpPr txBox="1"/>
          <p:nvPr/>
        </p:nvSpPr>
        <p:spPr>
          <a:xfrm>
            <a:off x="4270637" y="379974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8EF9425F-B7B2-494B-0C7A-BD73220D87BF}"/>
              </a:ext>
            </a:extLst>
          </p:cNvPr>
          <p:cNvSpPr txBox="1"/>
          <p:nvPr/>
        </p:nvSpPr>
        <p:spPr>
          <a:xfrm>
            <a:off x="6535266" y="4786448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Tidal </a:t>
            </a:r>
            <a:r>
              <a:rPr lang="fr-FR" dirty="0" err="1"/>
              <a:t>pumping</a:t>
            </a:r>
            <a:endParaRPr lang="fr-FR" dirty="0"/>
          </a:p>
        </p:txBody>
      </p:sp>
      <p:sp>
        <p:nvSpPr>
          <p:cNvPr id="120" name="Virage 119">
            <a:extLst>
              <a:ext uri="{FF2B5EF4-FFF2-40B4-BE49-F238E27FC236}">
                <a16:creationId xmlns:a16="http://schemas.microsoft.com/office/drawing/2014/main" id="{78995D13-D4F6-CF20-FE86-9861CC2292B7}"/>
              </a:ext>
            </a:extLst>
          </p:cNvPr>
          <p:cNvSpPr/>
          <p:nvPr/>
        </p:nvSpPr>
        <p:spPr>
          <a:xfrm rot="1908770" flipH="1" flipV="1">
            <a:off x="7928883" y="5177125"/>
            <a:ext cx="519616" cy="926831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1" name="Flèche vers le haut 120">
            <a:extLst>
              <a:ext uri="{FF2B5EF4-FFF2-40B4-BE49-F238E27FC236}">
                <a16:creationId xmlns:a16="http://schemas.microsoft.com/office/drawing/2014/main" id="{DBC14657-5C77-440E-88B5-32CE57C042EA}"/>
              </a:ext>
            </a:extLst>
          </p:cNvPr>
          <p:cNvSpPr/>
          <p:nvPr/>
        </p:nvSpPr>
        <p:spPr>
          <a:xfrm>
            <a:off x="5398331" y="1665754"/>
            <a:ext cx="384163" cy="46093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Virage 121">
            <a:extLst>
              <a:ext uri="{FF2B5EF4-FFF2-40B4-BE49-F238E27FC236}">
                <a16:creationId xmlns:a16="http://schemas.microsoft.com/office/drawing/2014/main" id="{99855AE4-AFF7-06BC-E6B7-BFBD8E417DDC}"/>
              </a:ext>
            </a:extLst>
          </p:cNvPr>
          <p:cNvSpPr/>
          <p:nvPr/>
        </p:nvSpPr>
        <p:spPr>
          <a:xfrm rot="9132231" flipH="1">
            <a:off x="6078023" y="5243826"/>
            <a:ext cx="522850" cy="863133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6971A78-6BF0-A7BB-75B0-2F6DE4B8B539}"/>
              </a:ext>
            </a:extLst>
          </p:cNvPr>
          <p:cNvSpPr/>
          <p:nvPr/>
        </p:nvSpPr>
        <p:spPr>
          <a:xfrm rot="16200000">
            <a:off x="7719676" y="-450171"/>
            <a:ext cx="212715" cy="85028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Flèche droite à entaille 126">
            <a:extLst>
              <a:ext uri="{FF2B5EF4-FFF2-40B4-BE49-F238E27FC236}">
                <a16:creationId xmlns:a16="http://schemas.microsoft.com/office/drawing/2014/main" id="{EB46E9CF-7DB6-20DE-5797-E48AFEA0046A}"/>
              </a:ext>
            </a:extLst>
          </p:cNvPr>
          <p:cNvSpPr/>
          <p:nvPr/>
        </p:nvSpPr>
        <p:spPr>
          <a:xfrm rot="1118916">
            <a:off x="6819716" y="5560983"/>
            <a:ext cx="804907" cy="355662"/>
          </a:xfrm>
          <a:prstGeom prst="notchedRightArrow">
            <a:avLst>
              <a:gd name="adj1" fmla="val 56538"/>
              <a:gd name="adj2" fmla="val 7289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4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8" name="Flèche vers le haut 127">
            <a:extLst>
              <a:ext uri="{FF2B5EF4-FFF2-40B4-BE49-F238E27FC236}">
                <a16:creationId xmlns:a16="http://schemas.microsoft.com/office/drawing/2014/main" id="{7E3F2A0E-28D6-EFC9-8C00-7E8C8BC51914}"/>
              </a:ext>
            </a:extLst>
          </p:cNvPr>
          <p:cNvSpPr/>
          <p:nvPr/>
        </p:nvSpPr>
        <p:spPr>
          <a:xfrm>
            <a:off x="7077650" y="3061871"/>
            <a:ext cx="384163" cy="46093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61FA3D96-FC44-5205-1AAA-B1BEFD098987}"/>
              </a:ext>
            </a:extLst>
          </p:cNvPr>
          <p:cNvSpPr txBox="1"/>
          <p:nvPr/>
        </p:nvSpPr>
        <p:spPr>
          <a:xfrm>
            <a:off x="6714377" y="663407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High </a:t>
            </a:r>
            <a:r>
              <a:rPr lang="fr-FR" b="1" dirty="0" err="1"/>
              <a:t>tide</a:t>
            </a:r>
            <a:endParaRPr lang="fr-FR" b="1" dirty="0"/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1E2DF34C-BADB-13B9-7186-4383A2B0649D}"/>
              </a:ext>
            </a:extLst>
          </p:cNvPr>
          <p:cNvSpPr txBox="1"/>
          <p:nvPr/>
        </p:nvSpPr>
        <p:spPr>
          <a:xfrm>
            <a:off x="6714377" y="4154754"/>
            <a:ext cx="100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Low </a:t>
            </a:r>
            <a:r>
              <a:rPr lang="fr-FR" b="1" dirty="0" err="1"/>
              <a:t>tide</a:t>
            </a:r>
            <a:endParaRPr lang="fr-FR" b="1" dirty="0"/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82553525-3EC5-9503-4844-C0B294E46165}"/>
              </a:ext>
            </a:extLst>
          </p:cNvPr>
          <p:cNvSpPr txBox="1"/>
          <p:nvPr/>
        </p:nvSpPr>
        <p:spPr>
          <a:xfrm>
            <a:off x="-15519" y="2233100"/>
            <a:ext cx="292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•</a:t>
            </a:r>
            <a:r>
              <a:rPr lang="fr-FR" dirty="0" err="1"/>
              <a:t>Early</a:t>
            </a:r>
            <a:r>
              <a:rPr lang="fr-FR" dirty="0"/>
              <a:t> </a:t>
            </a:r>
            <a:r>
              <a:rPr lang="fr-FR" dirty="0" err="1"/>
              <a:t>diagenesis</a:t>
            </a:r>
            <a:r>
              <a:rPr lang="fr-FR" dirty="0"/>
              <a:t> </a:t>
            </a:r>
            <a:r>
              <a:rPr lang="fr-FR" dirty="0" err="1"/>
              <a:t>generates</a:t>
            </a:r>
            <a:r>
              <a:rPr lang="fr-FR" dirty="0"/>
              <a:t> </a:t>
            </a:r>
            <a:r>
              <a:rPr lang="fr-FR" dirty="0" err="1"/>
              <a:t>biogeochemical</a:t>
            </a:r>
            <a:r>
              <a:rPr lang="fr-FR" dirty="0"/>
              <a:t> gradients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60F9FAF6-5B89-3D58-691F-3269CD1121BB}"/>
              </a:ext>
            </a:extLst>
          </p:cNvPr>
          <p:cNvSpPr txBox="1"/>
          <p:nvPr/>
        </p:nvSpPr>
        <p:spPr>
          <a:xfrm>
            <a:off x="-13301" y="3356424"/>
            <a:ext cx="3457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•Gradients </a:t>
            </a:r>
            <a:r>
              <a:rPr lang="fr-FR" dirty="0" err="1"/>
              <a:t>generate</a:t>
            </a:r>
            <a:r>
              <a:rPr lang="fr-FR" dirty="0"/>
              <a:t> fluxes</a:t>
            </a:r>
          </a:p>
          <a:p>
            <a:endParaRPr lang="fr-FR" dirty="0"/>
          </a:p>
          <a:p>
            <a:r>
              <a:rPr lang="fr-FR" dirty="0"/>
              <a:t>•Fluxes are diffusive and </a:t>
            </a:r>
            <a:r>
              <a:rPr lang="fr-FR" dirty="0" err="1"/>
              <a:t>advective</a:t>
            </a:r>
            <a:endParaRPr lang="fr-FR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CBA52E1-83B7-EBEA-A76D-48979C0B6B30}"/>
              </a:ext>
            </a:extLst>
          </p:cNvPr>
          <p:cNvSpPr/>
          <p:nvPr/>
        </p:nvSpPr>
        <p:spPr>
          <a:xfrm>
            <a:off x="3665930" y="3457987"/>
            <a:ext cx="8250703" cy="236929"/>
          </a:xfrm>
          <a:prstGeom prst="rect">
            <a:avLst/>
          </a:prstGeom>
          <a:blipFill dpi="0" rotWithShape="1">
            <a:blip r:embed="rId2">
              <a:alphaModFix amt="29972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ECC2308-2C44-91DC-D9C6-9BC8669B5561}"/>
              </a:ext>
            </a:extLst>
          </p:cNvPr>
          <p:cNvSpPr/>
          <p:nvPr/>
        </p:nvSpPr>
        <p:spPr>
          <a:xfrm>
            <a:off x="3643578" y="6185649"/>
            <a:ext cx="8356184" cy="382980"/>
          </a:xfrm>
          <a:prstGeom prst="rect">
            <a:avLst/>
          </a:prstGeom>
          <a:blipFill dpi="0" rotWithShape="1">
            <a:blip r:embed="rId2">
              <a:alphaModFix amt="29972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5" name="Titre 1">
            <a:extLst>
              <a:ext uri="{FF2B5EF4-FFF2-40B4-BE49-F238E27FC236}">
                <a16:creationId xmlns:a16="http://schemas.microsoft.com/office/drawing/2014/main" id="{0B46BA50-A5AC-E245-69AE-E784281BC7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4492" y="-271868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CABESTAN: C </a:t>
            </a:r>
            <a:r>
              <a:rPr lang="fr-FR" sz="3600" dirty="0" err="1"/>
              <a:t>sequestration</a:t>
            </a:r>
            <a:r>
              <a:rPr lang="fr-FR" sz="3600" dirty="0"/>
              <a:t> in intertidal zones</a:t>
            </a:r>
          </a:p>
        </p:txBody>
      </p: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58CD8DA7-D5C1-B718-C253-CFD044B695D2}"/>
              </a:ext>
            </a:extLst>
          </p:cNvPr>
          <p:cNvCxnSpPr>
            <a:cxnSpLocks/>
          </p:cNvCxnSpPr>
          <p:nvPr/>
        </p:nvCxnSpPr>
        <p:spPr>
          <a:xfrm>
            <a:off x="9450638" y="3598563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AB277A25-A80D-CC62-5004-0FBC2FD89C08}"/>
              </a:ext>
            </a:extLst>
          </p:cNvPr>
          <p:cNvSpPr txBox="1"/>
          <p:nvPr/>
        </p:nvSpPr>
        <p:spPr>
          <a:xfrm>
            <a:off x="9593118" y="2024001"/>
            <a:ext cx="7425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</a:t>
            </a:r>
          </a:p>
        </p:txBody>
      </p:sp>
      <p:cxnSp>
        <p:nvCxnSpPr>
          <p:cNvPr id="139" name="Connecteur droit avec flèche 138">
            <a:extLst>
              <a:ext uri="{FF2B5EF4-FFF2-40B4-BE49-F238E27FC236}">
                <a16:creationId xmlns:a16="http://schemas.microsoft.com/office/drawing/2014/main" id="{46C27CC7-F2E8-D435-F00E-AFF3AD6C58E5}"/>
              </a:ext>
            </a:extLst>
          </p:cNvPr>
          <p:cNvCxnSpPr>
            <a:cxnSpLocks/>
          </p:cNvCxnSpPr>
          <p:nvPr/>
        </p:nvCxnSpPr>
        <p:spPr>
          <a:xfrm>
            <a:off x="9424832" y="4794503"/>
            <a:ext cx="0" cy="1451615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9C4F4242-FB33-F383-A6A2-5F7B53386B54}"/>
              </a:ext>
            </a:extLst>
          </p:cNvPr>
          <p:cNvCxnSpPr>
            <a:cxnSpLocks/>
          </p:cNvCxnSpPr>
          <p:nvPr/>
        </p:nvCxnSpPr>
        <p:spPr>
          <a:xfrm>
            <a:off x="9423190" y="4806224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avec flèche 140">
            <a:extLst>
              <a:ext uri="{FF2B5EF4-FFF2-40B4-BE49-F238E27FC236}">
                <a16:creationId xmlns:a16="http://schemas.microsoft.com/office/drawing/2014/main" id="{5C847839-BFF0-E6BA-521F-ADAE83ABB2FC}"/>
              </a:ext>
            </a:extLst>
          </p:cNvPr>
          <p:cNvCxnSpPr>
            <a:cxnSpLocks/>
          </p:cNvCxnSpPr>
          <p:nvPr/>
        </p:nvCxnSpPr>
        <p:spPr>
          <a:xfrm>
            <a:off x="9420845" y="5113371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>
            <a:extLst>
              <a:ext uri="{FF2B5EF4-FFF2-40B4-BE49-F238E27FC236}">
                <a16:creationId xmlns:a16="http://schemas.microsoft.com/office/drawing/2014/main" id="{7A7B2F15-773F-2C61-B3B7-069E084DE2FA}"/>
              </a:ext>
            </a:extLst>
          </p:cNvPr>
          <p:cNvCxnSpPr>
            <a:cxnSpLocks/>
          </p:cNvCxnSpPr>
          <p:nvPr/>
        </p:nvCxnSpPr>
        <p:spPr>
          <a:xfrm>
            <a:off x="9421933" y="5406446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2E355548-0CF2-AACC-5719-B8F24C85BCA2}"/>
              </a:ext>
            </a:extLst>
          </p:cNvPr>
          <p:cNvCxnSpPr>
            <a:cxnSpLocks/>
          </p:cNvCxnSpPr>
          <p:nvPr/>
        </p:nvCxnSpPr>
        <p:spPr>
          <a:xfrm>
            <a:off x="9419585" y="5713592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id="{6CEA7825-DA8E-B882-E67E-CA34D6CEF787}"/>
              </a:ext>
            </a:extLst>
          </p:cNvPr>
          <p:cNvCxnSpPr>
            <a:cxnSpLocks/>
          </p:cNvCxnSpPr>
          <p:nvPr/>
        </p:nvCxnSpPr>
        <p:spPr>
          <a:xfrm>
            <a:off x="9419585" y="5975720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avec flèche 144">
            <a:extLst>
              <a:ext uri="{FF2B5EF4-FFF2-40B4-BE49-F238E27FC236}">
                <a16:creationId xmlns:a16="http://schemas.microsoft.com/office/drawing/2014/main" id="{262A7AB6-F3DB-13F5-A09A-69A29086FCAE}"/>
              </a:ext>
            </a:extLst>
          </p:cNvPr>
          <p:cNvCxnSpPr>
            <a:cxnSpLocks/>
          </p:cNvCxnSpPr>
          <p:nvPr/>
        </p:nvCxnSpPr>
        <p:spPr>
          <a:xfrm>
            <a:off x="9422760" y="6232895"/>
            <a:ext cx="186663" cy="1392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ZoneTexte 145">
            <a:extLst>
              <a:ext uri="{FF2B5EF4-FFF2-40B4-BE49-F238E27FC236}">
                <a16:creationId xmlns:a16="http://schemas.microsoft.com/office/drawing/2014/main" id="{249E72F6-9717-50A4-6C86-895DD353AB4E}"/>
              </a:ext>
            </a:extLst>
          </p:cNvPr>
          <p:cNvSpPr txBox="1"/>
          <p:nvPr/>
        </p:nvSpPr>
        <p:spPr>
          <a:xfrm>
            <a:off x="9565240" y="4658333"/>
            <a:ext cx="7425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C9E0324E-68C0-9C7C-3B5B-CA005E920E5D}"/>
              </a:ext>
            </a:extLst>
          </p:cNvPr>
          <p:cNvSpPr txBox="1"/>
          <p:nvPr/>
        </p:nvSpPr>
        <p:spPr>
          <a:xfrm>
            <a:off x="10085061" y="3391545"/>
            <a:ext cx="183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(HCO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</a:t>
            </a:r>
            <a:r>
              <a:rPr lang="fr-F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8" name="Connecteur droit avec flèche 147">
            <a:extLst>
              <a:ext uri="{FF2B5EF4-FFF2-40B4-BE49-F238E27FC236}">
                <a16:creationId xmlns:a16="http://schemas.microsoft.com/office/drawing/2014/main" id="{0930AA75-DF83-513F-7AA4-048249F932A1}"/>
              </a:ext>
            </a:extLst>
          </p:cNvPr>
          <p:cNvCxnSpPr>
            <a:cxnSpLocks/>
          </p:cNvCxnSpPr>
          <p:nvPr/>
        </p:nvCxnSpPr>
        <p:spPr>
          <a:xfrm>
            <a:off x="5097102" y="4207026"/>
            <a:ext cx="0" cy="524533"/>
          </a:xfrm>
          <a:prstGeom prst="straightConnector1">
            <a:avLst/>
          </a:prstGeom>
          <a:ln w="2222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ZoneTexte 148">
            <a:extLst>
              <a:ext uri="{FF2B5EF4-FFF2-40B4-BE49-F238E27FC236}">
                <a16:creationId xmlns:a16="http://schemas.microsoft.com/office/drawing/2014/main" id="{3DA55D5B-7D49-4CA0-CB17-9CC137F85BCA}"/>
              </a:ext>
            </a:extLst>
          </p:cNvPr>
          <p:cNvSpPr txBox="1"/>
          <p:nvPr/>
        </p:nvSpPr>
        <p:spPr>
          <a:xfrm>
            <a:off x="4852530" y="382744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213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C067F00-2BEC-A4C7-C7F1-E42DFB7FB076}"/>
              </a:ext>
            </a:extLst>
          </p:cNvPr>
          <p:cNvSpPr/>
          <p:nvPr/>
        </p:nvSpPr>
        <p:spPr>
          <a:xfrm>
            <a:off x="7847033" y="2705088"/>
            <a:ext cx="1760614" cy="123194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829C7-D7CA-3E62-60E7-E4C00D1D292F}"/>
              </a:ext>
            </a:extLst>
          </p:cNvPr>
          <p:cNvSpPr/>
          <p:nvPr/>
        </p:nvSpPr>
        <p:spPr>
          <a:xfrm>
            <a:off x="7820911" y="3937031"/>
            <a:ext cx="1390176" cy="118476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047F60B-2E3E-C8E7-ED30-E99F3EA6DF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4492" y="-271868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CABESTAN: C </a:t>
            </a:r>
            <a:r>
              <a:rPr lang="fr-FR" sz="3600" dirty="0" err="1"/>
              <a:t>sequestration</a:t>
            </a:r>
            <a:r>
              <a:rPr lang="fr-FR" sz="3600" dirty="0"/>
              <a:t> in intertidal zones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B0A80-1766-F7D9-EEE5-C85C6B08F56F}"/>
              </a:ext>
            </a:extLst>
          </p:cNvPr>
          <p:cNvSpPr/>
          <p:nvPr/>
        </p:nvSpPr>
        <p:spPr>
          <a:xfrm>
            <a:off x="181209" y="1536524"/>
            <a:ext cx="6473544" cy="611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err="1">
                <a:effectLst/>
              </a:rPr>
              <a:t>sum</a:t>
            </a:r>
            <a:r>
              <a:rPr lang="fr-FR" dirty="0">
                <a:effectLst/>
              </a:rPr>
              <a:t> of charges </a:t>
            </a:r>
            <a:r>
              <a:rPr lang="fr-FR" dirty="0" err="1">
                <a:effectLst/>
              </a:rPr>
              <a:t>carried</a:t>
            </a:r>
            <a:r>
              <a:rPr lang="fr-FR" dirty="0">
                <a:effectLst/>
              </a:rPr>
              <a:t> by cations </a:t>
            </a:r>
            <a:r>
              <a:rPr lang="fr-FR" dirty="0" err="1">
                <a:effectLst/>
              </a:rPr>
              <a:t>associated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with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strong</a:t>
            </a:r>
            <a:r>
              <a:rPr lang="fr-FR" dirty="0">
                <a:effectLst/>
              </a:rPr>
              <a:t> bases 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(Na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+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+ 2 Mg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+ 2Ca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K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+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+ 2Sr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fr-FR" dirty="0">
                <a:effectLst/>
              </a:rPr>
              <a:t> )</a:t>
            </a:r>
            <a:r>
              <a:rPr lang="fr-FR" dirty="0"/>
              <a:t> = 605.6 </a:t>
            </a:r>
            <a:r>
              <a:rPr lang="fr-FR" dirty="0" err="1"/>
              <a:t>mmol</a:t>
            </a:r>
            <a:r>
              <a:rPr lang="fr-FR" dirty="0"/>
              <a:t>/kg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7FD7FFD-7451-EBF1-A9AB-96DE283EAC30}"/>
              </a:ext>
            </a:extLst>
          </p:cNvPr>
          <p:cNvSpPr txBox="1"/>
          <p:nvPr/>
        </p:nvSpPr>
        <p:spPr>
          <a:xfrm>
            <a:off x="4493597" y="19580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95686-71DA-9EC3-F3A1-BE56091AB333}"/>
              </a:ext>
            </a:extLst>
          </p:cNvPr>
          <p:cNvSpPr/>
          <p:nvPr/>
        </p:nvSpPr>
        <p:spPr>
          <a:xfrm>
            <a:off x="181209" y="2149217"/>
            <a:ext cx="6395941" cy="6112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err="1">
                <a:effectLst/>
              </a:rPr>
              <a:t>sum</a:t>
            </a:r>
            <a:r>
              <a:rPr lang="fr-FR" dirty="0">
                <a:effectLst/>
              </a:rPr>
              <a:t> of charges </a:t>
            </a:r>
            <a:r>
              <a:rPr lang="fr-FR" dirty="0" err="1">
                <a:effectLst/>
              </a:rPr>
              <a:t>carried</a:t>
            </a:r>
            <a:r>
              <a:rPr lang="fr-FR" dirty="0">
                <a:effectLst/>
              </a:rPr>
              <a:t> by anions </a:t>
            </a:r>
            <a:r>
              <a:rPr lang="fr-FR" dirty="0" err="1">
                <a:effectLst/>
              </a:rPr>
              <a:t>associated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with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strong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acids</a:t>
            </a:r>
            <a:r>
              <a:rPr lang="fr-FR" dirty="0">
                <a:effectLst/>
              </a:rPr>
              <a:t> </a:t>
            </a:r>
          </a:p>
          <a:p>
            <a:r>
              <a:rPr lang="fr-FR" dirty="0">
                <a:effectLst/>
              </a:rPr>
              <a:t>(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Cl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+ 2SO</a:t>
            </a:r>
            <a:r>
              <a:rPr lang="en-US" sz="1800" baseline="-25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2-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Br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F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dirty="0">
                <a:effectLst/>
              </a:rPr>
              <a:t>) </a:t>
            </a:r>
            <a:r>
              <a:rPr lang="fr-FR" dirty="0"/>
              <a:t>= 603.3 </a:t>
            </a:r>
            <a:r>
              <a:rPr lang="fr-FR" dirty="0" err="1"/>
              <a:t>mmol</a:t>
            </a:r>
            <a:r>
              <a:rPr lang="fr-FR" dirty="0"/>
              <a:t>/kg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815D7F-F856-AD27-AB1B-DACE0109474F}"/>
              </a:ext>
            </a:extLst>
          </p:cNvPr>
          <p:cNvSpPr/>
          <p:nvPr/>
        </p:nvSpPr>
        <p:spPr>
          <a:xfrm>
            <a:off x="6596430" y="2157986"/>
            <a:ext cx="58323" cy="6112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68505A1-C356-E437-F251-9758E8F8839C}"/>
              </a:ext>
            </a:extLst>
          </p:cNvPr>
          <p:cNvCxnSpPr>
            <a:cxnSpLocks/>
          </p:cNvCxnSpPr>
          <p:nvPr/>
        </p:nvCxnSpPr>
        <p:spPr>
          <a:xfrm flipH="1">
            <a:off x="2376102" y="4465087"/>
            <a:ext cx="80683" cy="265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891B966-0829-FD5C-2487-B52231354F9A}"/>
              </a:ext>
            </a:extLst>
          </p:cNvPr>
          <p:cNvSpPr txBox="1"/>
          <p:nvPr/>
        </p:nvSpPr>
        <p:spPr>
          <a:xfrm>
            <a:off x="193355" y="834793"/>
            <a:ext cx="6239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Alkalinity</a:t>
            </a:r>
            <a:r>
              <a:rPr lang="fr-FR" sz="2400" b="1" dirty="0"/>
              <a:t> export = long </a:t>
            </a:r>
            <a:r>
              <a:rPr lang="fr-FR" sz="2400" b="1" dirty="0" err="1"/>
              <a:t>term</a:t>
            </a:r>
            <a:r>
              <a:rPr lang="fr-FR" sz="2400" b="1" dirty="0"/>
              <a:t> </a:t>
            </a:r>
            <a:r>
              <a:rPr lang="fr-FR" sz="2400" b="1" dirty="0" err="1"/>
              <a:t>sequestration</a:t>
            </a:r>
            <a:r>
              <a:rPr lang="fr-FR" sz="2400" b="1" dirty="0"/>
              <a:t> of C</a:t>
            </a:r>
          </a:p>
        </p:txBody>
      </p:sp>
      <p:sp>
        <p:nvSpPr>
          <p:cNvPr id="19" name="Bouée 18">
            <a:extLst>
              <a:ext uri="{FF2B5EF4-FFF2-40B4-BE49-F238E27FC236}">
                <a16:creationId xmlns:a16="http://schemas.microsoft.com/office/drawing/2014/main" id="{6140EF6F-EC0C-DFBA-82FE-C99327EFFF78}"/>
              </a:ext>
            </a:extLst>
          </p:cNvPr>
          <p:cNvSpPr/>
          <p:nvPr/>
        </p:nvSpPr>
        <p:spPr>
          <a:xfrm>
            <a:off x="7282366" y="1535319"/>
            <a:ext cx="4697664" cy="4650150"/>
          </a:xfrm>
          <a:prstGeom prst="donut">
            <a:avLst>
              <a:gd name="adj" fmla="val 131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29EA82E-F5AE-8888-DD12-50B0469817C2}"/>
              </a:ext>
            </a:extLst>
          </p:cNvPr>
          <p:cNvSpPr/>
          <p:nvPr/>
        </p:nvSpPr>
        <p:spPr>
          <a:xfrm>
            <a:off x="7885910" y="2148011"/>
            <a:ext cx="3516821" cy="34353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E68F964-2C08-0929-1F68-A4E005BE3E13}"/>
              </a:ext>
            </a:extLst>
          </p:cNvPr>
          <p:cNvCxnSpPr/>
          <p:nvPr/>
        </p:nvCxnSpPr>
        <p:spPr>
          <a:xfrm>
            <a:off x="9143539" y="3272424"/>
            <a:ext cx="464108" cy="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1784EA16-C543-CED4-C973-D68815EA02F5}"/>
              </a:ext>
            </a:extLst>
          </p:cNvPr>
          <p:cNvSpPr/>
          <p:nvPr/>
        </p:nvSpPr>
        <p:spPr>
          <a:xfrm>
            <a:off x="5957450" y="1432952"/>
            <a:ext cx="1537856" cy="152151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272EE8-9130-CAAB-ADEE-E3F453859394}"/>
              </a:ext>
            </a:extLst>
          </p:cNvPr>
          <p:cNvSpPr/>
          <p:nvPr/>
        </p:nvSpPr>
        <p:spPr>
          <a:xfrm>
            <a:off x="9226788" y="3938438"/>
            <a:ext cx="380346" cy="118476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C68D26E-7DA3-52DE-C750-98A435B3718A}"/>
              </a:ext>
            </a:extLst>
          </p:cNvPr>
          <p:cNvSpPr txBox="1"/>
          <p:nvPr/>
        </p:nvSpPr>
        <p:spPr>
          <a:xfrm>
            <a:off x="9444249" y="1514840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Alkalinity</a:t>
            </a:r>
            <a:r>
              <a:rPr lang="fr-FR" dirty="0"/>
              <a:t> = 2.3 </a:t>
            </a:r>
            <a:r>
              <a:rPr lang="fr-FR" dirty="0" err="1"/>
              <a:t>mmol</a:t>
            </a:r>
            <a:r>
              <a:rPr lang="fr-FR" dirty="0"/>
              <a:t>/kg</a:t>
            </a:r>
          </a:p>
        </p:txBody>
      </p:sp>
      <p:cxnSp>
        <p:nvCxnSpPr>
          <p:cNvPr id="27" name="Connecteur en arc 26">
            <a:extLst>
              <a:ext uri="{FF2B5EF4-FFF2-40B4-BE49-F238E27FC236}">
                <a16:creationId xmlns:a16="http://schemas.microsoft.com/office/drawing/2014/main" id="{A7EC0407-4085-C2BF-FF55-F0A685CE8B10}"/>
              </a:ext>
            </a:extLst>
          </p:cNvPr>
          <p:cNvCxnSpPr/>
          <p:nvPr/>
        </p:nvCxnSpPr>
        <p:spPr>
          <a:xfrm rot="5400000">
            <a:off x="9346975" y="2082598"/>
            <a:ext cx="1099071" cy="90452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F2EE292-5DBF-DC91-F8A5-24EBF5F3C30D}"/>
              </a:ext>
            </a:extLst>
          </p:cNvPr>
          <p:cNvSpPr txBox="1"/>
          <p:nvPr/>
        </p:nvSpPr>
        <p:spPr>
          <a:xfrm>
            <a:off x="9315892" y="5523962"/>
            <a:ext cx="2876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Alka = </a:t>
            </a:r>
            <a:r>
              <a:rPr lang="fr-FR" dirty="0" err="1"/>
              <a:t>sum</a:t>
            </a:r>
            <a:r>
              <a:rPr lang="fr-FR" dirty="0"/>
              <a:t> of active charges</a:t>
            </a:r>
          </a:p>
          <a:p>
            <a:r>
              <a:rPr lang="fr-FR" dirty="0"/>
              <a:t>≃ HCO</a:t>
            </a:r>
            <a:r>
              <a:rPr lang="fr-FR" baseline="-25000" dirty="0"/>
              <a:t>3</a:t>
            </a:r>
            <a:r>
              <a:rPr lang="fr-FR" baseline="30000" dirty="0"/>
              <a:t>-</a:t>
            </a:r>
            <a:r>
              <a:rPr lang="fr-FR" dirty="0"/>
              <a:t> + 2CO</a:t>
            </a:r>
            <a:r>
              <a:rPr lang="fr-FR" baseline="-25000" dirty="0"/>
              <a:t>3</a:t>
            </a:r>
            <a:r>
              <a:rPr lang="fr-FR" baseline="30000" dirty="0"/>
              <a:t>2-</a:t>
            </a:r>
            <a:r>
              <a:rPr lang="fr-FR" dirty="0"/>
              <a:t>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+ (OH</a:t>
            </a:r>
            <a:r>
              <a:rPr lang="fr-FR" baseline="3000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- H</a:t>
            </a:r>
            <a:r>
              <a:rPr lang="fr-FR" baseline="30000" dirty="0">
                <a:solidFill>
                  <a:schemeClr val="bg1">
                    <a:lumMod val="75000"/>
                  </a:schemeClr>
                </a:solidFill>
              </a:rPr>
              <a:t>+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cxnSp>
        <p:nvCxnSpPr>
          <p:cNvPr id="35" name="Connecteur en arc 34">
            <a:extLst>
              <a:ext uri="{FF2B5EF4-FFF2-40B4-BE49-F238E27FC236}">
                <a16:creationId xmlns:a16="http://schemas.microsoft.com/office/drawing/2014/main" id="{8C6AA78A-758F-8743-D5D1-CA76C8EEB683}"/>
              </a:ext>
            </a:extLst>
          </p:cNvPr>
          <p:cNvCxnSpPr>
            <a:cxnSpLocks/>
          </p:cNvCxnSpPr>
          <p:nvPr/>
        </p:nvCxnSpPr>
        <p:spPr>
          <a:xfrm rot="16200000" flipV="1">
            <a:off x="9324802" y="5268531"/>
            <a:ext cx="402171" cy="19057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15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98AC72C9-685F-95C5-5E01-7D1E4C7A27F9}"/>
              </a:ext>
            </a:extLst>
          </p:cNvPr>
          <p:cNvSpPr txBox="1"/>
          <p:nvPr/>
        </p:nvSpPr>
        <p:spPr>
          <a:xfrm>
            <a:off x="280629" y="3633272"/>
            <a:ext cx="75141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NO</a:t>
            </a:r>
            <a:r>
              <a:rPr lang="en-US" sz="2000" b="1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3</a:t>
            </a:r>
            <a:r>
              <a:rPr lang="en-US" sz="20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-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+ 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1.25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CH</a:t>
            </a:r>
            <a:r>
              <a:rPr lang="en-US" sz="2000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O  =&gt;  0.25 CO</a:t>
            </a:r>
            <a:r>
              <a:rPr lang="en-US" sz="2000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 +  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HCO</a:t>
            </a:r>
            <a:r>
              <a:rPr lang="en-US" sz="2000" b="1" baseline="-25000" dirty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3</a:t>
            </a:r>
            <a:r>
              <a:rPr lang="en-US" sz="2000" b="1" baseline="30000" dirty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-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+ 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0.5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 N</a:t>
            </a:r>
            <a:r>
              <a:rPr lang="en-US" sz="2000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2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+ 0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.75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 H</a:t>
            </a:r>
            <a:r>
              <a:rPr lang="en-US" sz="2000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O</a:t>
            </a:r>
          </a:p>
          <a:p>
            <a:endParaRPr lang="en-US" sz="2000" dirty="0">
              <a:solidFill>
                <a:srgbClr val="000000"/>
              </a:solidFill>
              <a:effectLst/>
              <a:ea typeface="Calibri" panose="020F0502020204030204" pitchFamily="34" charset="0"/>
              <a:cs typeface="Cambria" panose="02040503050406030204" pitchFamily="18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SO</a:t>
            </a:r>
            <a:r>
              <a:rPr lang="en-US" sz="2000" b="1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4</a:t>
            </a:r>
            <a:r>
              <a:rPr lang="en-US" sz="20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2-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+ 2 CH</a:t>
            </a:r>
            <a:r>
              <a:rPr lang="en-US" sz="2000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O 	=&gt;  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2 HCO</a:t>
            </a:r>
            <a:r>
              <a:rPr lang="en-US" sz="2000" b="1" baseline="-25000" dirty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3</a:t>
            </a:r>
            <a:r>
              <a:rPr lang="en-US" sz="2000" b="1" baseline="30000" dirty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-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+ H</a:t>
            </a:r>
            <a:r>
              <a:rPr lang="en-US" sz="2000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S </a:t>
            </a:r>
            <a:r>
              <a:rPr lang="fr-FR" sz="2000" dirty="0">
                <a:effectLst/>
              </a:rPr>
              <a:t> </a:t>
            </a:r>
          </a:p>
          <a:p>
            <a:endParaRPr lang="fr-FR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067F00-2BEC-A4C7-C7F1-E42DFB7FB076}"/>
              </a:ext>
            </a:extLst>
          </p:cNvPr>
          <p:cNvSpPr/>
          <p:nvPr/>
        </p:nvSpPr>
        <p:spPr>
          <a:xfrm>
            <a:off x="7847033" y="2705088"/>
            <a:ext cx="1760614" cy="123194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829C7-D7CA-3E62-60E7-E4C00D1D292F}"/>
              </a:ext>
            </a:extLst>
          </p:cNvPr>
          <p:cNvSpPr/>
          <p:nvPr/>
        </p:nvSpPr>
        <p:spPr>
          <a:xfrm>
            <a:off x="7820911" y="3937031"/>
            <a:ext cx="828578" cy="118476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047F60B-2E3E-C8E7-ED30-E99F3EA6DF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4492" y="-271868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CABESTAN: C </a:t>
            </a:r>
            <a:r>
              <a:rPr lang="fr-FR" sz="3600" dirty="0" err="1"/>
              <a:t>sequestration</a:t>
            </a:r>
            <a:r>
              <a:rPr lang="fr-FR" sz="3600" dirty="0"/>
              <a:t> in intertidal zones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B0A80-1766-F7D9-EEE5-C85C6B08F56F}"/>
              </a:ext>
            </a:extLst>
          </p:cNvPr>
          <p:cNvSpPr/>
          <p:nvPr/>
        </p:nvSpPr>
        <p:spPr>
          <a:xfrm>
            <a:off x="181209" y="1536524"/>
            <a:ext cx="6473544" cy="611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(Na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+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+ 2 Mg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+ 2Ca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K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+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+ 2Sr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fr-FR" dirty="0">
                <a:effectLst/>
              </a:rPr>
              <a:t> )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7FD7FFD-7451-EBF1-A9AB-96DE283EAC30}"/>
              </a:ext>
            </a:extLst>
          </p:cNvPr>
          <p:cNvSpPr txBox="1"/>
          <p:nvPr/>
        </p:nvSpPr>
        <p:spPr>
          <a:xfrm>
            <a:off x="4493597" y="19580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95686-71DA-9EC3-F3A1-BE56091AB333}"/>
              </a:ext>
            </a:extLst>
          </p:cNvPr>
          <p:cNvSpPr/>
          <p:nvPr/>
        </p:nvSpPr>
        <p:spPr>
          <a:xfrm>
            <a:off x="181210" y="2149217"/>
            <a:ext cx="6144928" cy="6112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effectLst/>
              </a:rPr>
              <a:t>(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Cl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+ 2</a:t>
            </a:r>
            <a:r>
              <a:rPr lang="en-US" sz="1800" b="1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SO</a:t>
            </a:r>
            <a:r>
              <a:rPr lang="en-US" sz="1800" b="1" baseline="-25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en-US" sz="1800" b="1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2-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Br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</a:t>
            </a:r>
            <a:r>
              <a:rPr lang="en-US" sz="1800" b="1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NO</a:t>
            </a:r>
            <a:r>
              <a:rPr lang="en-US" sz="1800" b="1" baseline="-25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US" sz="1800" b="1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dirty="0">
                <a:effectLst/>
              </a:rPr>
              <a:t>)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815D7F-F856-AD27-AB1B-DACE0109474F}"/>
              </a:ext>
            </a:extLst>
          </p:cNvPr>
          <p:cNvSpPr/>
          <p:nvPr/>
        </p:nvSpPr>
        <p:spPr>
          <a:xfrm>
            <a:off x="6326138" y="2157986"/>
            <a:ext cx="328615" cy="6112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891B966-0829-FD5C-2487-B52231354F9A}"/>
              </a:ext>
            </a:extLst>
          </p:cNvPr>
          <p:cNvSpPr txBox="1"/>
          <p:nvPr/>
        </p:nvSpPr>
        <p:spPr>
          <a:xfrm>
            <a:off x="193355" y="834793"/>
            <a:ext cx="6239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Alkalinity</a:t>
            </a:r>
            <a:r>
              <a:rPr lang="fr-FR" sz="2400" b="1" dirty="0"/>
              <a:t> export = long </a:t>
            </a:r>
            <a:r>
              <a:rPr lang="fr-FR" sz="2400" b="1" dirty="0" err="1"/>
              <a:t>term</a:t>
            </a:r>
            <a:r>
              <a:rPr lang="fr-FR" sz="2400" b="1" dirty="0"/>
              <a:t> </a:t>
            </a:r>
            <a:r>
              <a:rPr lang="fr-FR" sz="2400" b="1" dirty="0" err="1"/>
              <a:t>sequestration</a:t>
            </a:r>
            <a:r>
              <a:rPr lang="fr-FR" sz="2400" b="1" dirty="0"/>
              <a:t> of C</a:t>
            </a:r>
          </a:p>
        </p:txBody>
      </p:sp>
      <p:sp>
        <p:nvSpPr>
          <p:cNvPr id="19" name="Bouée 18">
            <a:extLst>
              <a:ext uri="{FF2B5EF4-FFF2-40B4-BE49-F238E27FC236}">
                <a16:creationId xmlns:a16="http://schemas.microsoft.com/office/drawing/2014/main" id="{6140EF6F-EC0C-DFBA-82FE-C99327EFFF78}"/>
              </a:ext>
            </a:extLst>
          </p:cNvPr>
          <p:cNvSpPr/>
          <p:nvPr/>
        </p:nvSpPr>
        <p:spPr>
          <a:xfrm>
            <a:off x="7282366" y="1535319"/>
            <a:ext cx="4697664" cy="4650150"/>
          </a:xfrm>
          <a:prstGeom prst="donut">
            <a:avLst>
              <a:gd name="adj" fmla="val 131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29EA82E-F5AE-8888-DD12-50B0469817C2}"/>
              </a:ext>
            </a:extLst>
          </p:cNvPr>
          <p:cNvSpPr/>
          <p:nvPr/>
        </p:nvSpPr>
        <p:spPr>
          <a:xfrm>
            <a:off x="7885910" y="2148011"/>
            <a:ext cx="3516821" cy="34353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E68F964-2C08-0929-1F68-A4E005BE3E13}"/>
              </a:ext>
            </a:extLst>
          </p:cNvPr>
          <p:cNvCxnSpPr>
            <a:cxnSpLocks/>
          </p:cNvCxnSpPr>
          <p:nvPr/>
        </p:nvCxnSpPr>
        <p:spPr>
          <a:xfrm>
            <a:off x="8649489" y="3272424"/>
            <a:ext cx="958158" cy="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1784EA16-C543-CED4-C973-D68815EA02F5}"/>
              </a:ext>
            </a:extLst>
          </p:cNvPr>
          <p:cNvSpPr/>
          <p:nvPr/>
        </p:nvSpPr>
        <p:spPr>
          <a:xfrm>
            <a:off x="5957450" y="1432952"/>
            <a:ext cx="1537856" cy="152151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272EE8-9130-CAAB-ADEE-E3F453859394}"/>
              </a:ext>
            </a:extLst>
          </p:cNvPr>
          <p:cNvSpPr/>
          <p:nvPr/>
        </p:nvSpPr>
        <p:spPr>
          <a:xfrm>
            <a:off x="8675611" y="3938438"/>
            <a:ext cx="931523" cy="118476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C68D26E-7DA3-52DE-C750-98A435B3718A}"/>
              </a:ext>
            </a:extLst>
          </p:cNvPr>
          <p:cNvSpPr txBox="1"/>
          <p:nvPr/>
        </p:nvSpPr>
        <p:spPr>
          <a:xfrm>
            <a:off x="9444249" y="1514840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Alkalinity</a:t>
            </a:r>
            <a:r>
              <a:rPr lang="fr-FR" dirty="0"/>
              <a:t> = 2.3 </a:t>
            </a:r>
            <a:r>
              <a:rPr lang="fr-FR" dirty="0" err="1"/>
              <a:t>mmol</a:t>
            </a:r>
            <a:r>
              <a:rPr lang="fr-FR" dirty="0"/>
              <a:t>/kg</a:t>
            </a:r>
          </a:p>
        </p:txBody>
      </p:sp>
      <p:cxnSp>
        <p:nvCxnSpPr>
          <p:cNvPr id="27" name="Connecteur en arc 26">
            <a:extLst>
              <a:ext uri="{FF2B5EF4-FFF2-40B4-BE49-F238E27FC236}">
                <a16:creationId xmlns:a16="http://schemas.microsoft.com/office/drawing/2014/main" id="{A7EC0407-4085-C2BF-FF55-F0A685CE8B10}"/>
              </a:ext>
            </a:extLst>
          </p:cNvPr>
          <p:cNvCxnSpPr/>
          <p:nvPr/>
        </p:nvCxnSpPr>
        <p:spPr>
          <a:xfrm rot="5400000">
            <a:off x="9346975" y="2082598"/>
            <a:ext cx="1099071" cy="90452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F2EE292-5DBF-DC91-F8A5-24EBF5F3C30D}"/>
              </a:ext>
            </a:extLst>
          </p:cNvPr>
          <p:cNvSpPr txBox="1"/>
          <p:nvPr/>
        </p:nvSpPr>
        <p:spPr>
          <a:xfrm>
            <a:off x="9315892" y="5523962"/>
            <a:ext cx="2876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Alka = </a:t>
            </a:r>
            <a:r>
              <a:rPr lang="fr-FR" dirty="0" err="1"/>
              <a:t>sum</a:t>
            </a:r>
            <a:r>
              <a:rPr lang="fr-FR" dirty="0"/>
              <a:t> of active charges</a:t>
            </a:r>
          </a:p>
          <a:p>
            <a:r>
              <a:rPr lang="fr-FR" dirty="0"/>
              <a:t>≃ HCO</a:t>
            </a:r>
            <a:r>
              <a:rPr lang="fr-FR" baseline="-25000" dirty="0"/>
              <a:t>3</a:t>
            </a:r>
            <a:r>
              <a:rPr lang="fr-FR" baseline="30000" dirty="0"/>
              <a:t>-</a:t>
            </a:r>
            <a:r>
              <a:rPr lang="fr-FR" dirty="0"/>
              <a:t> + 2CO</a:t>
            </a:r>
            <a:r>
              <a:rPr lang="fr-FR" baseline="-25000" dirty="0"/>
              <a:t>3</a:t>
            </a:r>
            <a:r>
              <a:rPr lang="fr-FR" baseline="30000" dirty="0"/>
              <a:t>2-</a:t>
            </a:r>
            <a:r>
              <a:rPr lang="fr-FR" dirty="0"/>
              <a:t>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+ (OH</a:t>
            </a:r>
            <a:r>
              <a:rPr lang="fr-FR" baseline="3000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- H</a:t>
            </a:r>
            <a:r>
              <a:rPr lang="fr-FR" baseline="30000" dirty="0">
                <a:solidFill>
                  <a:schemeClr val="bg1">
                    <a:lumMod val="75000"/>
                  </a:schemeClr>
                </a:solidFill>
              </a:rPr>
              <a:t>+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cxnSp>
        <p:nvCxnSpPr>
          <p:cNvPr id="35" name="Connecteur en arc 34">
            <a:extLst>
              <a:ext uri="{FF2B5EF4-FFF2-40B4-BE49-F238E27FC236}">
                <a16:creationId xmlns:a16="http://schemas.microsoft.com/office/drawing/2014/main" id="{8C6AA78A-758F-8743-D5D1-CA76C8EEB683}"/>
              </a:ext>
            </a:extLst>
          </p:cNvPr>
          <p:cNvCxnSpPr>
            <a:cxnSpLocks/>
          </p:cNvCxnSpPr>
          <p:nvPr/>
        </p:nvCxnSpPr>
        <p:spPr>
          <a:xfrm rot="16200000" flipV="1">
            <a:off x="9324802" y="5268531"/>
            <a:ext cx="402171" cy="19057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rc 29">
            <a:extLst>
              <a:ext uri="{FF2B5EF4-FFF2-40B4-BE49-F238E27FC236}">
                <a16:creationId xmlns:a16="http://schemas.microsoft.com/office/drawing/2014/main" id="{F4084285-2FCE-3270-D9BC-76A657932E6E}"/>
              </a:ext>
            </a:extLst>
          </p:cNvPr>
          <p:cNvCxnSpPr/>
          <p:nvPr/>
        </p:nvCxnSpPr>
        <p:spPr>
          <a:xfrm rot="5400000" flipH="1" flipV="1">
            <a:off x="5896343" y="3333531"/>
            <a:ext cx="360848" cy="23863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25D7B874-0ABA-069D-57D0-FA6C8C77160E}"/>
              </a:ext>
            </a:extLst>
          </p:cNvPr>
          <p:cNvGrpSpPr/>
          <p:nvPr/>
        </p:nvGrpSpPr>
        <p:grpSpPr>
          <a:xfrm>
            <a:off x="3543067" y="4635391"/>
            <a:ext cx="840441" cy="390719"/>
            <a:chOff x="3543067" y="4731072"/>
            <a:chExt cx="840441" cy="390719"/>
          </a:xfrm>
        </p:grpSpPr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05649833-A5CC-7318-D33C-EF9A9B5F80E5}"/>
                </a:ext>
              </a:extLst>
            </p:cNvPr>
            <p:cNvCxnSpPr/>
            <p:nvPr/>
          </p:nvCxnSpPr>
          <p:spPr>
            <a:xfrm>
              <a:off x="4137848" y="4731072"/>
              <a:ext cx="245660" cy="39071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859307F6-68B5-D57E-AD6D-88EA7FCFB1E2}"/>
                </a:ext>
              </a:extLst>
            </p:cNvPr>
            <p:cNvCxnSpPr/>
            <p:nvPr/>
          </p:nvCxnSpPr>
          <p:spPr>
            <a:xfrm flipH="1">
              <a:off x="3543067" y="4731072"/>
              <a:ext cx="5910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0AB77295-0293-2F9D-61FC-9B72C35B8C36}"/>
              </a:ext>
            </a:extLst>
          </p:cNvPr>
          <p:cNvSpPr txBox="1"/>
          <p:nvPr/>
        </p:nvSpPr>
        <p:spPr>
          <a:xfrm>
            <a:off x="3649650" y="5108568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Fe(III) + S(-II) =&gt; FeS</a:t>
            </a:r>
            <a:r>
              <a:rPr lang="fr-FR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701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C067F00-2BEC-A4C7-C7F1-E42DFB7FB076}"/>
              </a:ext>
            </a:extLst>
          </p:cNvPr>
          <p:cNvSpPr/>
          <p:nvPr/>
        </p:nvSpPr>
        <p:spPr>
          <a:xfrm>
            <a:off x="7847032" y="2705088"/>
            <a:ext cx="2501739" cy="123194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829C7-D7CA-3E62-60E7-E4C00D1D292F}"/>
              </a:ext>
            </a:extLst>
          </p:cNvPr>
          <p:cNvSpPr/>
          <p:nvPr/>
        </p:nvSpPr>
        <p:spPr>
          <a:xfrm>
            <a:off x="7820911" y="3937031"/>
            <a:ext cx="865890" cy="118476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047F60B-2E3E-C8E7-ED30-E99F3EA6DF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4492" y="-271868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CABESTAN: C </a:t>
            </a:r>
            <a:r>
              <a:rPr lang="fr-FR" sz="3600" dirty="0" err="1"/>
              <a:t>sequestration</a:t>
            </a:r>
            <a:r>
              <a:rPr lang="fr-FR" sz="3600" dirty="0"/>
              <a:t> in intertidal zones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B0A80-1766-F7D9-EEE5-C85C6B08F56F}"/>
              </a:ext>
            </a:extLst>
          </p:cNvPr>
          <p:cNvSpPr/>
          <p:nvPr/>
        </p:nvSpPr>
        <p:spPr>
          <a:xfrm>
            <a:off x="181208" y="1536524"/>
            <a:ext cx="6749431" cy="611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(Na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+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+ 2 Mg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</a:t>
            </a:r>
            <a:r>
              <a:rPr lang="en-US" sz="1800" b="1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2Ca</a:t>
            </a:r>
            <a:r>
              <a:rPr lang="en-US" sz="1800" b="1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K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+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+ 2Sr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2+</a:t>
            </a:r>
            <a:r>
              <a:rPr lang="fr-FR" dirty="0">
                <a:effectLst/>
              </a:rPr>
              <a:t> )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7FD7FFD-7451-EBF1-A9AB-96DE283EAC30}"/>
              </a:ext>
            </a:extLst>
          </p:cNvPr>
          <p:cNvSpPr txBox="1"/>
          <p:nvPr/>
        </p:nvSpPr>
        <p:spPr>
          <a:xfrm>
            <a:off x="4493597" y="19580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95686-71DA-9EC3-F3A1-BE56091AB333}"/>
              </a:ext>
            </a:extLst>
          </p:cNvPr>
          <p:cNvSpPr/>
          <p:nvPr/>
        </p:nvSpPr>
        <p:spPr>
          <a:xfrm>
            <a:off x="181210" y="2149217"/>
            <a:ext cx="6150700" cy="6112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effectLst/>
              </a:rPr>
              <a:t>(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Cl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+ 2SO</a:t>
            </a:r>
            <a:r>
              <a:rPr lang="en-US" sz="1800" baseline="-25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2-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Br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+ NO</a:t>
            </a:r>
            <a:r>
              <a:rPr lang="en-US" sz="1800" baseline="-25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US" sz="1800" baseline="300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w Cen MT" panose="020B0602020104020603" pitchFamily="34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dirty="0">
                <a:effectLst/>
              </a:rPr>
              <a:t>)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815D7F-F856-AD27-AB1B-DACE0109474F}"/>
              </a:ext>
            </a:extLst>
          </p:cNvPr>
          <p:cNvSpPr/>
          <p:nvPr/>
        </p:nvSpPr>
        <p:spPr>
          <a:xfrm>
            <a:off x="6331910" y="2149217"/>
            <a:ext cx="598729" cy="6112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68505A1-C356-E437-F251-9758E8F8839C}"/>
              </a:ext>
            </a:extLst>
          </p:cNvPr>
          <p:cNvCxnSpPr>
            <a:cxnSpLocks/>
          </p:cNvCxnSpPr>
          <p:nvPr/>
        </p:nvCxnSpPr>
        <p:spPr>
          <a:xfrm flipH="1">
            <a:off x="2376102" y="4465087"/>
            <a:ext cx="80683" cy="265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891B966-0829-FD5C-2487-B52231354F9A}"/>
              </a:ext>
            </a:extLst>
          </p:cNvPr>
          <p:cNvSpPr txBox="1"/>
          <p:nvPr/>
        </p:nvSpPr>
        <p:spPr>
          <a:xfrm>
            <a:off x="193355" y="834793"/>
            <a:ext cx="6239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Alkalinity</a:t>
            </a:r>
            <a:r>
              <a:rPr lang="fr-FR" sz="2400" b="1" dirty="0"/>
              <a:t> export = long </a:t>
            </a:r>
            <a:r>
              <a:rPr lang="fr-FR" sz="2400" b="1" dirty="0" err="1"/>
              <a:t>term</a:t>
            </a:r>
            <a:r>
              <a:rPr lang="fr-FR" sz="2400" b="1" dirty="0"/>
              <a:t> </a:t>
            </a:r>
            <a:r>
              <a:rPr lang="fr-FR" sz="2400" b="1" dirty="0" err="1"/>
              <a:t>sequestration</a:t>
            </a:r>
            <a:r>
              <a:rPr lang="fr-FR" sz="2400" b="1" dirty="0"/>
              <a:t> of C</a:t>
            </a:r>
          </a:p>
        </p:txBody>
      </p:sp>
      <p:sp>
        <p:nvSpPr>
          <p:cNvPr id="19" name="Bouée 18">
            <a:extLst>
              <a:ext uri="{FF2B5EF4-FFF2-40B4-BE49-F238E27FC236}">
                <a16:creationId xmlns:a16="http://schemas.microsoft.com/office/drawing/2014/main" id="{6140EF6F-EC0C-DFBA-82FE-C99327EFFF78}"/>
              </a:ext>
            </a:extLst>
          </p:cNvPr>
          <p:cNvSpPr/>
          <p:nvPr/>
        </p:nvSpPr>
        <p:spPr>
          <a:xfrm>
            <a:off x="7282366" y="1535319"/>
            <a:ext cx="4697664" cy="4650150"/>
          </a:xfrm>
          <a:prstGeom prst="donut">
            <a:avLst>
              <a:gd name="adj" fmla="val 131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29EA82E-F5AE-8888-DD12-50B0469817C2}"/>
              </a:ext>
            </a:extLst>
          </p:cNvPr>
          <p:cNvSpPr/>
          <p:nvPr/>
        </p:nvSpPr>
        <p:spPr>
          <a:xfrm>
            <a:off x="7885910" y="2148011"/>
            <a:ext cx="3516821" cy="34353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E68F964-2C08-0929-1F68-A4E005BE3E13}"/>
              </a:ext>
            </a:extLst>
          </p:cNvPr>
          <p:cNvCxnSpPr>
            <a:cxnSpLocks/>
          </p:cNvCxnSpPr>
          <p:nvPr/>
        </p:nvCxnSpPr>
        <p:spPr>
          <a:xfrm>
            <a:off x="9209089" y="3272424"/>
            <a:ext cx="1092822" cy="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1784EA16-C543-CED4-C973-D68815EA02F5}"/>
              </a:ext>
            </a:extLst>
          </p:cNvPr>
          <p:cNvSpPr/>
          <p:nvPr/>
        </p:nvSpPr>
        <p:spPr>
          <a:xfrm>
            <a:off x="5957450" y="1432952"/>
            <a:ext cx="1537856" cy="152151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272EE8-9130-CAAB-ADEE-E3F453859394}"/>
              </a:ext>
            </a:extLst>
          </p:cNvPr>
          <p:cNvSpPr/>
          <p:nvPr/>
        </p:nvSpPr>
        <p:spPr>
          <a:xfrm>
            <a:off x="8725679" y="3938438"/>
            <a:ext cx="1609589" cy="118476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C68D26E-7DA3-52DE-C750-98A435B3718A}"/>
              </a:ext>
            </a:extLst>
          </p:cNvPr>
          <p:cNvSpPr txBox="1"/>
          <p:nvPr/>
        </p:nvSpPr>
        <p:spPr>
          <a:xfrm>
            <a:off x="9444249" y="1514840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Alkalinity</a:t>
            </a:r>
            <a:r>
              <a:rPr lang="fr-FR" dirty="0"/>
              <a:t> = 2.3 </a:t>
            </a:r>
            <a:r>
              <a:rPr lang="fr-FR" dirty="0" err="1"/>
              <a:t>mmol</a:t>
            </a:r>
            <a:r>
              <a:rPr lang="fr-FR" dirty="0"/>
              <a:t>/kg</a:t>
            </a:r>
          </a:p>
        </p:txBody>
      </p:sp>
      <p:cxnSp>
        <p:nvCxnSpPr>
          <p:cNvPr id="27" name="Connecteur en arc 26">
            <a:extLst>
              <a:ext uri="{FF2B5EF4-FFF2-40B4-BE49-F238E27FC236}">
                <a16:creationId xmlns:a16="http://schemas.microsoft.com/office/drawing/2014/main" id="{A7EC0407-4085-C2BF-FF55-F0A685CE8B10}"/>
              </a:ext>
            </a:extLst>
          </p:cNvPr>
          <p:cNvCxnSpPr/>
          <p:nvPr/>
        </p:nvCxnSpPr>
        <p:spPr>
          <a:xfrm rot="5400000">
            <a:off x="9346975" y="2082598"/>
            <a:ext cx="1099071" cy="90452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F2EE292-5DBF-DC91-F8A5-24EBF5F3C30D}"/>
              </a:ext>
            </a:extLst>
          </p:cNvPr>
          <p:cNvSpPr txBox="1"/>
          <p:nvPr/>
        </p:nvSpPr>
        <p:spPr>
          <a:xfrm>
            <a:off x="9315892" y="5523962"/>
            <a:ext cx="2876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Alka = </a:t>
            </a:r>
            <a:r>
              <a:rPr lang="fr-FR" dirty="0" err="1"/>
              <a:t>sum</a:t>
            </a:r>
            <a:r>
              <a:rPr lang="fr-FR" dirty="0"/>
              <a:t> of active charges</a:t>
            </a:r>
          </a:p>
          <a:p>
            <a:r>
              <a:rPr lang="fr-FR" dirty="0"/>
              <a:t>≃ HCO</a:t>
            </a:r>
            <a:r>
              <a:rPr lang="fr-FR" baseline="-25000" dirty="0"/>
              <a:t>3</a:t>
            </a:r>
            <a:r>
              <a:rPr lang="fr-FR" baseline="30000" dirty="0"/>
              <a:t>-</a:t>
            </a:r>
            <a:r>
              <a:rPr lang="fr-FR" dirty="0"/>
              <a:t> + 2CO</a:t>
            </a:r>
            <a:r>
              <a:rPr lang="fr-FR" baseline="-25000" dirty="0"/>
              <a:t>3</a:t>
            </a:r>
            <a:r>
              <a:rPr lang="fr-FR" baseline="30000" dirty="0"/>
              <a:t>2-</a:t>
            </a:r>
            <a:r>
              <a:rPr lang="fr-FR" dirty="0"/>
              <a:t>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+ (OH</a:t>
            </a:r>
            <a:r>
              <a:rPr lang="fr-FR" baseline="3000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- H</a:t>
            </a:r>
            <a:r>
              <a:rPr lang="fr-FR" baseline="30000" dirty="0">
                <a:solidFill>
                  <a:schemeClr val="bg1">
                    <a:lumMod val="75000"/>
                  </a:schemeClr>
                </a:solidFill>
              </a:rPr>
              <a:t>+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cxnSp>
        <p:nvCxnSpPr>
          <p:cNvPr id="35" name="Connecteur en arc 34">
            <a:extLst>
              <a:ext uri="{FF2B5EF4-FFF2-40B4-BE49-F238E27FC236}">
                <a16:creationId xmlns:a16="http://schemas.microsoft.com/office/drawing/2014/main" id="{8C6AA78A-758F-8743-D5D1-CA76C8EEB683}"/>
              </a:ext>
            </a:extLst>
          </p:cNvPr>
          <p:cNvCxnSpPr>
            <a:cxnSpLocks/>
          </p:cNvCxnSpPr>
          <p:nvPr/>
        </p:nvCxnSpPr>
        <p:spPr>
          <a:xfrm rot="16200000" flipV="1">
            <a:off x="9561868" y="5268531"/>
            <a:ext cx="402171" cy="19057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98AC72C9-685F-95C5-5E01-7D1E4C7A27F9}"/>
              </a:ext>
            </a:extLst>
          </p:cNvPr>
          <p:cNvSpPr txBox="1"/>
          <p:nvPr/>
        </p:nvSpPr>
        <p:spPr>
          <a:xfrm>
            <a:off x="280629" y="3633272"/>
            <a:ext cx="48080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CaCO</a:t>
            </a:r>
            <a:r>
              <a:rPr lang="en-US" sz="2000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3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+ CO</a:t>
            </a:r>
            <a:r>
              <a:rPr lang="en-US" sz="2000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 +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H</a:t>
            </a:r>
            <a:r>
              <a:rPr lang="en-US" sz="2000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O  =&gt; 2 HCO</a:t>
            </a:r>
            <a:r>
              <a:rPr lang="en-US" sz="2000" baseline="-25000" dirty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3</a:t>
            </a:r>
            <a:r>
              <a:rPr lang="en-US" sz="2000" baseline="30000" dirty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-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 +  </a:t>
            </a:r>
            <a:r>
              <a:rPr lang="en-US" sz="2000" b="1" dirty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Ca</a:t>
            </a:r>
            <a:r>
              <a:rPr lang="en-US" sz="2000" b="1" baseline="30000" dirty="0">
                <a:solidFill>
                  <a:srgbClr val="000000"/>
                </a:solidFill>
                <a:ea typeface="Calibri" panose="020F0502020204030204" pitchFamily="34" charset="0"/>
                <a:cs typeface="Cambria" panose="02040503050406030204" pitchFamily="18" charset="0"/>
              </a:rPr>
              <a:t>2+</a:t>
            </a:r>
            <a:r>
              <a:rPr lang="en-US" sz="2000" b="1" baseline="-25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endParaRPr lang="en-US" sz="2000" b="1" dirty="0">
              <a:solidFill>
                <a:srgbClr val="000000"/>
              </a:solidFill>
              <a:effectLst/>
              <a:ea typeface="Calibri" panose="020F0502020204030204" pitchFamily="34" charset="0"/>
              <a:cs typeface="Cambria" panose="02040503050406030204" pitchFamily="18" charset="0"/>
            </a:endParaRPr>
          </a:p>
          <a:p>
            <a:endParaRPr lang="en-US" sz="2000" dirty="0">
              <a:solidFill>
                <a:srgbClr val="000000"/>
              </a:solidFill>
              <a:effectLst/>
              <a:ea typeface="Calibri" panose="020F0502020204030204" pitchFamily="34" charset="0"/>
              <a:cs typeface="Cambria" panose="02040503050406030204" pitchFamily="18" charset="0"/>
            </a:endParaRPr>
          </a:p>
          <a:p>
            <a:endParaRPr lang="fr-FR" sz="2000" dirty="0"/>
          </a:p>
        </p:txBody>
      </p:sp>
      <p:cxnSp>
        <p:nvCxnSpPr>
          <p:cNvPr id="30" name="Connecteur en arc 29">
            <a:extLst>
              <a:ext uri="{FF2B5EF4-FFF2-40B4-BE49-F238E27FC236}">
                <a16:creationId xmlns:a16="http://schemas.microsoft.com/office/drawing/2014/main" id="{F4084285-2FCE-3270-D9BC-76A657932E6E}"/>
              </a:ext>
            </a:extLst>
          </p:cNvPr>
          <p:cNvCxnSpPr/>
          <p:nvPr/>
        </p:nvCxnSpPr>
        <p:spPr>
          <a:xfrm rot="5400000" flipH="1" flipV="1">
            <a:off x="5896343" y="3333531"/>
            <a:ext cx="360848" cy="23863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17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B2791FDF-4395-58FD-0C6C-DDED61ACD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95" y="1518855"/>
            <a:ext cx="2682220" cy="351269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D516807-58A3-70A6-218D-3062419282D3}"/>
              </a:ext>
            </a:extLst>
          </p:cNvPr>
          <p:cNvSpPr txBox="1"/>
          <p:nvPr/>
        </p:nvSpPr>
        <p:spPr>
          <a:xfrm>
            <a:off x="925353" y="1232783"/>
            <a:ext cx="1034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Diffusive fluxes		             Total </a:t>
            </a:r>
            <a:r>
              <a:rPr lang="fr-FR" b="1" dirty="0" err="1"/>
              <a:t>benthic</a:t>
            </a:r>
            <a:r>
              <a:rPr lang="fr-FR" b="1" dirty="0"/>
              <a:t> fluxes			                  Tidal </a:t>
            </a:r>
            <a:r>
              <a:rPr lang="fr-FR" b="1" dirty="0" err="1"/>
              <a:t>pumping</a:t>
            </a:r>
            <a:r>
              <a:rPr lang="fr-FR" b="1" dirty="0"/>
              <a:t>	</a:t>
            </a:r>
          </a:p>
        </p:txBody>
      </p:sp>
      <p:sp>
        <p:nvSpPr>
          <p:cNvPr id="6" name="Flèche vers le bas 5">
            <a:extLst>
              <a:ext uri="{FF2B5EF4-FFF2-40B4-BE49-F238E27FC236}">
                <a16:creationId xmlns:a16="http://schemas.microsoft.com/office/drawing/2014/main" id="{65DA1749-D064-2038-27C2-23F4242D7A49}"/>
              </a:ext>
            </a:extLst>
          </p:cNvPr>
          <p:cNvSpPr/>
          <p:nvPr/>
        </p:nvSpPr>
        <p:spPr>
          <a:xfrm rot="10800000">
            <a:off x="1214255" y="1923253"/>
            <a:ext cx="339153" cy="687684"/>
          </a:xfrm>
          <a:prstGeom prst="downArrow">
            <a:avLst/>
          </a:prstGeom>
          <a:solidFill>
            <a:schemeClr val="accent4">
              <a:lumMod val="40000"/>
              <a:lumOff val="60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1D7C9B9-1324-D648-51E1-1770380F5FBB}"/>
                  </a:ext>
                </a:extLst>
              </p:cNvPr>
              <p:cNvSpPr txBox="1"/>
              <p:nvPr/>
            </p:nvSpPr>
            <p:spPr>
              <a:xfrm>
                <a:off x="251939" y="5636805"/>
                <a:ext cx="2637582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𝐹𝑙𝑢𝑥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𝐷𝑠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1D7C9B9-1324-D648-51E1-1770380F5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39" y="5636805"/>
                <a:ext cx="2637582" cy="369332"/>
              </a:xfrm>
              <a:prstGeom prst="rect">
                <a:avLst/>
              </a:prstGeom>
              <a:blipFill>
                <a:blip r:embed="rId3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EBC3743-EF94-5FB2-8D6B-1ACD61EB3110}"/>
                  </a:ext>
                </a:extLst>
              </p:cNvPr>
              <p:cNvSpPr txBox="1"/>
              <p:nvPr/>
            </p:nvSpPr>
            <p:spPr>
              <a:xfrm>
                <a:off x="3925289" y="5636805"/>
                <a:ext cx="3441583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𝐹𝑙𝑢𝑥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)/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 (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EBC3743-EF94-5FB2-8D6B-1ACD61EB3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289" y="5636805"/>
                <a:ext cx="3441583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82910E0-B91D-3B65-7BF4-6FFEABF51F1D}"/>
                  </a:ext>
                </a:extLst>
              </p:cNvPr>
              <p:cNvSpPr txBox="1"/>
              <p:nvPr/>
            </p:nvSpPr>
            <p:spPr>
              <a:xfrm>
                <a:off x="8607698" y="5636805"/>
                <a:ext cx="3178114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𝐹𝑙𝑢𝑥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∆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/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𝑑𝑟𝑎𝑖𝑛𝑒𝑑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𝑎𝑟𝑒𝑎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82910E0-B91D-3B65-7BF4-6FFEABF51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698" y="5636805"/>
                <a:ext cx="3178114" cy="369332"/>
              </a:xfrm>
              <a:prstGeom prst="rect">
                <a:avLst/>
              </a:prstGeom>
              <a:blipFill>
                <a:blip r:embed="rId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CD602AE1-9E4E-9704-371A-1E60B2298905}"/>
              </a:ext>
            </a:extLst>
          </p:cNvPr>
          <p:cNvSpPr txBox="1"/>
          <p:nvPr/>
        </p:nvSpPr>
        <p:spPr>
          <a:xfrm>
            <a:off x="4656406" y="5045951"/>
            <a:ext cx="212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Sediment</a:t>
            </a:r>
            <a:r>
              <a:rPr lang="fr-FR" dirty="0"/>
              <a:t> incubation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C5494EB-7284-74BD-0690-0D6BE3AFD071}"/>
              </a:ext>
            </a:extLst>
          </p:cNvPr>
          <p:cNvSpPr txBox="1"/>
          <p:nvPr/>
        </p:nvSpPr>
        <p:spPr>
          <a:xfrm>
            <a:off x="1227506" y="5126509"/>
            <a:ext cx="196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Pore water profiles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0E46E9B-3987-F795-225C-FB523D125EBD}"/>
              </a:ext>
            </a:extLst>
          </p:cNvPr>
          <p:cNvSpPr txBox="1"/>
          <p:nvPr/>
        </p:nvSpPr>
        <p:spPr>
          <a:xfrm>
            <a:off x="8713318" y="4962751"/>
            <a:ext cx="2553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Discharge</a:t>
            </a:r>
            <a:r>
              <a:rPr lang="fr-FR" dirty="0"/>
              <a:t> </a:t>
            </a:r>
            <a:r>
              <a:rPr lang="fr-FR" dirty="0" err="1"/>
              <a:t>measurements</a:t>
            </a:r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4468970-E273-6325-4E8B-4B8D892F3F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4492" y="-271868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CABESTAN: C </a:t>
            </a:r>
            <a:r>
              <a:rPr lang="fr-FR" sz="3600" dirty="0" err="1"/>
              <a:t>sequestration</a:t>
            </a:r>
            <a:r>
              <a:rPr lang="fr-FR" sz="3600" dirty="0"/>
              <a:t> in intertidal zones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09B2565-90A0-3618-1E41-22CE7AE81D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101" y="2045474"/>
            <a:ext cx="3774491" cy="283132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87B3D0E-7E35-3D85-ADE9-A87ADF2955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780" y="2045474"/>
            <a:ext cx="3774491" cy="28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0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D60D3E5-3BE8-3DE6-8E4D-F51610A465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4492" y="-271868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CABESTAN: C </a:t>
            </a:r>
            <a:r>
              <a:rPr lang="fr-FR" sz="3600" dirty="0" err="1"/>
              <a:t>sequestration</a:t>
            </a:r>
            <a:r>
              <a:rPr lang="fr-FR" sz="3600" dirty="0"/>
              <a:t> in intertidal zones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595D17-71B0-C579-7156-FA1E56CB0B5F}"/>
              </a:ext>
            </a:extLst>
          </p:cNvPr>
          <p:cNvSpPr txBox="1"/>
          <p:nvPr/>
        </p:nvSpPr>
        <p:spPr>
          <a:xfrm>
            <a:off x="4597432" y="717537"/>
            <a:ext cx="506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effectLst/>
              </a:rPr>
              <a:t>Example of the </a:t>
            </a:r>
            <a:r>
              <a:rPr lang="fr-FR" dirty="0" err="1">
                <a:effectLst/>
              </a:rPr>
              <a:t>salt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marshes</a:t>
            </a:r>
            <a:r>
              <a:rPr lang="fr-FR" dirty="0">
                <a:effectLst/>
              </a:rPr>
              <a:t> of the Arcachon </a:t>
            </a:r>
            <a:r>
              <a:rPr lang="fr-FR" dirty="0" err="1">
                <a:effectLst/>
              </a:rPr>
              <a:t>lagoon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C2FDAA-BB86-DE81-3C11-9FEF20E3DC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5"/>
          <a:stretch/>
        </p:blipFill>
        <p:spPr>
          <a:xfrm>
            <a:off x="292572" y="1565824"/>
            <a:ext cx="5046199" cy="443995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F1325EBA-BB63-E5F1-8247-9A01271F0D14}"/>
              </a:ext>
            </a:extLst>
          </p:cNvPr>
          <p:cNvGrpSpPr/>
          <p:nvPr/>
        </p:nvGrpSpPr>
        <p:grpSpPr>
          <a:xfrm>
            <a:off x="3629110" y="1565824"/>
            <a:ext cx="1709662" cy="1160226"/>
            <a:chOff x="27102178" y="9380829"/>
            <a:chExt cx="2207016" cy="164458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CD4C3E1-9DCF-0E05-23DE-04AA68EDB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02178" y="9380829"/>
              <a:ext cx="2207016" cy="164458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DCF54F-5132-D35C-1250-97170230EF39}"/>
                </a:ext>
              </a:extLst>
            </p:cNvPr>
            <p:cNvSpPr/>
            <p:nvPr/>
          </p:nvSpPr>
          <p:spPr>
            <a:xfrm>
              <a:off x="27829478" y="9421587"/>
              <a:ext cx="541421" cy="4523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18B4A19-C6F2-6364-20AC-575816E9D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86356" y="9385883"/>
              <a:ext cx="522837" cy="756737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806F3EB-A07E-66B6-5405-C06E7C218EF2}"/>
              </a:ext>
            </a:extLst>
          </p:cNvPr>
          <p:cNvGrpSpPr/>
          <p:nvPr/>
        </p:nvGrpSpPr>
        <p:grpSpPr>
          <a:xfrm>
            <a:off x="4597432" y="5458850"/>
            <a:ext cx="507774" cy="337375"/>
            <a:chOff x="9375822" y="10945751"/>
            <a:chExt cx="1015547" cy="67474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4CBF15-41BA-3F56-4469-D82144179398}"/>
                </a:ext>
              </a:extLst>
            </p:cNvPr>
            <p:cNvSpPr/>
            <p:nvPr/>
          </p:nvSpPr>
          <p:spPr>
            <a:xfrm>
              <a:off x="9404803" y="11487150"/>
              <a:ext cx="923519" cy="1333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>
                <a:solidFill>
                  <a:schemeClr val="bg1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452371C-1A1E-523B-CE35-EF2D91CF389E}"/>
                </a:ext>
              </a:extLst>
            </p:cNvPr>
            <p:cNvSpPr txBox="1"/>
            <p:nvPr/>
          </p:nvSpPr>
          <p:spPr>
            <a:xfrm>
              <a:off x="9375822" y="10945751"/>
              <a:ext cx="1015547" cy="525401"/>
            </a:xfrm>
            <a:prstGeom prst="rect">
              <a:avLst/>
            </a:prstGeom>
            <a:noFill/>
          </p:spPr>
          <p:txBody>
            <a:bodyPr wrap="square" lIns="23400" tIns="23400" rIns="23400" bIns="23400" rtlCol="0">
              <a:spAutoFit/>
            </a:bodyPr>
            <a:lstStyle/>
            <a:p>
              <a:pPr algn="l"/>
              <a:r>
                <a:rPr lang="fr-FR" sz="1400" b="1" dirty="0">
                  <a:solidFill>
                    <a:schemeClr val="bg1"/>
                  </a:solidFill>
                </a:rPr>
                <a:t>250 m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9EBAC250-5A47-3482-B8F6-B8671CA3D4CE}"/>
              </a:ext>
            </a:extLst>
          </p:cNvPr>
          <p:cNvSpPr txBox="1"/>
          <p:nvPr/>
        </p:nvSpPr>
        <p:spPr>
          <a:xfrm>
            <a:off x="1582486" y="822730"/>
            <a:ext cx="2466369" cy="601255"/>
          </a:xfrm>
          <a:prstGeom prst="rect">
            <a:avLst/>
          </a:prstGeom>
          <a:noFill/>
        </p:spPr>
        <p:txBody>
          <a:bodyPr wrap="square" lIns="23400" tIns="23400" rIns="23400" bIns="23400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 km</a:t>
            </a:r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saltmarsh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0.3 km</a:t>
            </a:r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7F6418D-BDAD-DBF4-0578-B72DDD9680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0603" y="2076274"/>
            <a:ext cx="6283605" cy="260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0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CA5A4BC7-10B5-8C58-8513-5EF197939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84" y="2236653"/>
            <a:ext cx="9926433" cy="2819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Modèle 3D 28" descr="Feuille tropicale 4">
            <a:extLst>
              <a:ext uri="{FF2B5EF4-FFF2-40B4-BE49-F238E27FC236}">
                <a16:creationId xmlns:a16="http://schemas.microsoft.com/office/drawing/2014/main" id="{43B3AC73-5DDA-2C2B-25B5-1701EDE9B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680" y="1245087"/>
            <a:ext cx="1540288" cy="1104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Modèle 3D 29" descr="Feuille tropicale 4">
            <a:extLst>
              <a:ext uri="{FF2B5EF4-FFF2-40B4-BE49-F238E27FC236}">
                <a16:creationId xmlns:a16="http://schemas.microsoft.com/office/drawing/2014/main" id="{94F7CB43-8296-4D77-2532-EE89F0D9B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830" y="1254588"/>
            <a:ext cx="889766" cy="11548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Modèle 3D 30" descr="Feuille tropicale 4">
            <a:extLst>
              <a:ext uri="{FF2B5EF4-FFF2-40B4-BE49-F238E27FC236}">
                <a16:creationId xmlns:a16="http://schemas.microsoft.com/office/drawing/2014/main" id="{A516B315-3850-3577-5988-08BF73B33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882" y="1223425"/>
            <a:ext cx="889766" cy="11548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Modèle 3D 31" descr="Feuille tropicale 4">
            <a:extLst>
              <a:ext uri="{FF2B5EF4-FFF2-40B4-BE49-F238E27FC236}">
                <a16:creationId xmlns:a16="http://schemas.microsoft.com/office/drawing/2014/main" id="{D7607F44-ECCF-FB96-4374-463045D1E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6" y="1245087"/>
            <a:ext cx="889766" cy="11548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3544460-7807-A465-1F08-C9827D6EA7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840" y="2381092"/>
            <a:ext cx="666003" cy="66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0296BDE-FB47-B773-F757-5E66CE7CBF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243" y="2381092"/>
            <a:ext cx="666003" cy="66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95F8948-0224-BB9A-EA96-099A093D95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92" y="2381092"/>
            <a:ext cx="666003" cy="66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6A75E0F-CB2D-500C-18F4-244BB910C6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979" y="2377416"/>
            <a:ext cx="666003" cy="66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FC98FE2-02DF-1BCE-F21D-DCEE3C0330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382" y="2377416"/>
            <a:ext cx="666003" cy="66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FD39694-9968-8030-EF3F-4F5FD71168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622" y="2377416"/>
            <a:ext cx="666003" cy="66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6C57E56-EFC6-DE9D-074D-F3EA61EA47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362" y="2380251"/>
            <a:ext cx="666003" cy="66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16F368F-5A21-3E68-84DD-C5AF6C028D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765" y="2380251"/>
            <a:ext cx="666003" cy="66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C3DC655-D252-22B1-888B-AF65252A93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032" y="2358579"/>
            <a:ext cx="666003" cy="66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30E249-AEF7-30D0-0761-517904AEF9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784" y="2362100"/>
            <a:ext cx="666003" cy="66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F63A2A5-B499-C093-A3F4-762F9EF0F6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176" y="2361405"/>
            <a:ext cx="666003" cy="66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FD01A47-BADC-CA1C-38B0-C5F23A31A3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319" y="2381842"/>
            <a:ext cx="666003" cy="66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0F18095-216C-5D37-C317-5FFDBDC663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069" y="2384676"/>
            <a:ext cx="666003" cy="666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D9AB242-57AF-33AC-383F-DD317FA2E3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463" y="2384676"/>
            <a:ext cx="666003" cy="6660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Espace réservé du numéro de diapositive 27">
            <a:extLst>
              <a:ext uri="{FF2B5EF4-FFF2-40B4-BE49-F238E27FC236}">
                <a16:creationId xmlns:a16="http://schemas.microsoft.com/office/drawing/2014/main" id="{57E8ABC9-2362-E4F8-7431-0257F43D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F1E001-69EF-4F9D-A929-E60BCFCB46B7}" type="slidenum">
              <a:rPr lang="fr-FR" smtClean="0"/>
              <a:t>9</a:t>
            </a:fld>
            <a:endParaRPr lang="fr-FR"/>
          </a:p>
        </p:txBody>
      </p:sp>
      <p:pic>
        <p:nvPicPr>
          <p:cNvPr id="24" name="Graphique 23" descr="Marcher avec un remplissage uni">
            <a:extLst>
              <a:ext uri="{FF2B5EF4-FFF2-40B4-BE49-F238E27FC236}">
                <a16:creationId xmlns:a16="http://schemas.microsoft.com/office/drawing/2014/main" id="{7F01093A-25F4-7FB6-5DCA-D739002C1A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9429" y="2170548"/>
            <a:ext cx="1620180" cy="1620180"/>
          </a:xfrm>
          <a:prstGeom prst="rect">
            <a:avLst/>
          </a:prstGeom>
        </p:spPr>
      </p:pic>
      <p:sp>
        <p:nvSpPr>
          <p:cNvPr id="25" name="Organigramme : Procédé 26">
            <a:extLst>
              <a:ext uri="{FF2B5EF4-FFF2-40B4-BE49-F238E27FC236}">
                <a16:creationId xmlns:a16="http://schemas.microsoft.com/office/drawing/2014/main" id="{A6BD66E9-9957-F0A0-4125-292512055942}"/>
              </a:ext>
            </a:extLst>
          </p:cNvPr>
          <p:cNvSpPr/>
          <p:nvPr/>
        </p:nvSpPr>
        <p:spPr>
          <a:xfrm>
            <a:off x="1176784" y="3024582"/>
            <a:ext cx="9907268" cy="1974838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4472C4">
              <a:alpha val="3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6" name="Organigramme : Procédé 32">
            <a:extLst>
              <a:ext uri="{FF2B5EF4-FFF2-40B4-BE49-F238E27FC236}">
                <a16:creationId xmlns:a16="http://schemas.microsoft.com/office/drawing/2014/main" id="{83E21F27-37E7-E668-FDDB-29B6B4A31D32}"/>
              </a:ext>
            </a:extLst>
          </p:cNvPr>
          <p:cNvSpPr/>
          <p:nvPr/>
        </p:nvSpPr>
        <p:spPr>
          <a:xfrm>
            <a:off x="2281074" y="2057974"/>
            <a:ext cx="266700" cy="792418"/>
          </a:xfrm>
          <a:prstGeom prst="flowChartProcess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rganigramme : Procédé 33">
            <a:extLst>
              <a:ext uri="{FF2B5EF4-FFF2-40B4-BE49-F238E27FC236}">
                <a16:creationId xmlns:a16="http://schemas.microsoft.com/office/drawing/2014/main" id="{4354467A-6434-5156-B849-B3F088B64669}"/>
              </a:ext>
            </a:extLst>
          </p:cNvPr>
          <p:cNvSpPr/>
          <p:nvPr/>
        </p:nvSpPr>
        <p:spPr>
          <a:xfrm>
            <a:off x="6689806" y="2539034"/>
            <a:ext cx="266700" cy="79241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Organigramme : Procédé 34">
            <a:extLst>
              <a:ext uri="{FF2B5EF4-FFF2-40B4-BE49-F238E27FC236}">
                <a16:creationId xmlns:a16="http://schemas.microsoft.com/office/drawing/2014/main" id="{21C6A1E0-0701-E786-564A-9C3C79432939}"/>
              </a:ext>
            </a:extLst>
          </p:cNvPr>
          <p:cNvSpPr/>
          <p:nvPr/>
        </p:nvSpPr>
        <p:spPr>
          <a:xfrm>
            <a:off x="9240700" y="2057974"/>
            <a:ext cx="266700" cy="792418"/>
          </a:xfrm>
          <a:prstGeom prst="flowChartProcess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9A4AA2A-EC4F-F020-41AE-A15813B180E6}"/>
              </a:ext>
            </a:extLst>
          </p:cNvPr>
          <p:cNvSpPr txBox="1"/>
          <p:nvPr/>
        </p:nvSpPr>
        <p:spPr>
          <a:xfrm>
            <a:off x="80934" y="1670513"/>
            <a:ext cx="134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Vegetated</a:t>
            </a:r>
            <a:r>
              <a:rPr lang="fr-FR" b="1" dirty="0"/>
              <a:t> </a:t>
            </a:r>
          </a:p>
          <a:p>
            <a:pPr algn="ctr"/>
            <a:r>
              <a:rPr lang="fr-FR" b="1" dirty="0"/>
              <a:t>area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D285F8F-5AEB-94EC-F609-585B9C420509}"/>
              </a:ext>
            </a:extLst>
          </p:cNvPr>
          <p:cNvSpPr txBox="1"/>
          <p:nvPr/>
        </p:nvSpPr>
        <p:spPr>
          <a:xfrm>
            <a:off x="10796895" y="1686042"/>
            <a:ext cx="145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Unvegetated</a:t>
            </a:r>
            <a:r>
              <a:rPr lang="fr-FR" b="1" dirty="0"/>
              <a:t> </a:t>
            </a:r>
          </a:p>
          <a:p>
            <a:pPr algn="ctr"/>
            <a:r>
              <a:rPr lang="fr-FR" b="1" dirty="0" err="1"/>
              <a:t>mud</a:t>
            </a:r>
            <a:endParaRPr lang="fr-FR" b="1" dirty="0"/>
          </a:p>
        </p:txBody>
      </p:sp>
      <p:sp>
        <p:nvSpPr>
          <p:cNvPr id="31" name="Organigramme : Procédé 35">
            <a:extLst>
              <a:ext uri="{FF2B5EF4-FFF2-40B4-BE49-F238E27FC236}">
                <a16:creationId xmlns:a16="http://schemas.microsoft.com/office/drawing/2014/main" id="{E00F5F7F-FF4E-35F9-D703-15A9A7BD24E7}"/>
              </a:ext>
            </a:extLst>
          </p:cNvPr>
          <p:cNvSpPr/>
          <p:nvPr/>
        </p:nvSpPr>
        <p:spPr>
          <a:xfrm>
            <a:off x="5051125" y="3250432"/>
            <a:ext cx="266700" cy="792418"/>
          </a:xfrm>
          <a:prstGeom prst="flowChartProcess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rganigramme : Procédé 31">
            <a:extLst>
              <a:ext uri="{FF2B5EF4-FFF2-40B4-BE49-F238E27FC236}">
                <a16:creationId xmlns:a16="http://schemas.microsoft.com/office/drawing/2014/main" id="{44B2DE39-20AE-8DE8-4DEA-7E8F8C0C48D0}"/>
              </a:ext>
            </a:extLst>
          </p:cNvPr>
          <p:cNvSpPr/>
          <p:nvPr/>
        </p:nvSpPr>
        <p:spPr>
          <a:xfrm>
            <a:off x="6731955" y="5291022"/>
            <a:ext cx="266700" cy="792418"/>
          </a:xfrm>
          <a:prstGeom prst="flowChartProcess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5B709A2-1CB1-A9E0-8C5B-2720DD7FB6AC}"/>
              </a:ext>
            </a:extLst>
          </p:cNvPr>
          <p:cNvSpPr txBox="1"/>
          <p:nvPr/>
        </p:nvSpPr>
        <p:spPr>
          <a:xfrm>
            <a:off x="7232039" y="5401865"/>
            <a:ext cx="413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Sediment</a:t>
            </a:r>
            <a:r>
              <a:rPr lang="fr-FR" b="1" dirty="0"/>
              <a:t> </a:t>
            </a:r>
            <a:r>
              <a:rPr lang="fr-FR" b="1" dirty="0" err="1"/>
              <a:t>Cores</a:t>
            </a:r>
            <a:r>
              <a:rPr lang="fr-FR" b="1" dirty="0"/>
              <a:t> </a:t>
            </a:r>
          </a:p>
          <a:p>
            <a:r>
              <a:rPr lang="fr-FR" b="1" dirty="0"/>
              <a:t>(</a:t>
            </a:r>
            <a:r>
              <a:rPr lang="fr-FR" b="1" dirty="0" err="1"/>
              <a:t>benthic</a:t>
            </a:r>
            <a:r>
              <a:rPr lang="fr-FR" b="1" dirty="0"/>
              <a:t> </a:t>
            </a:r>
            <a:r>
              <a:rPr lang="fr-FR" b="1" dirty="0" err="1"/>
              <a:t>processes</a:t>
            </a:r>
            <a:r>
              <a:rPr lang="fr-FR" b="1" dirty="0"/>
              <a:t> and open incubations)</a:t>
            </a:r>
          </a:p>
        </p:txBody>
      </p:sp>
      <p:sp>
        <p:nvSpPr>
          <p:cNvPr id="34" name="Organigramme : Procédé 42">
            <a:extLst>
              <a:ext uri="{FF2B5EF4-FFF2-40B4-BE49-F238E27FC236}">
                <a16:creationId xmlns:a16="http://schemas.microsoft.com/office/drawing/2014/main" id="{27318CC0-D7D7-DF97-73F4-3176F2E8FEFA}"/>
              </a:ext>
            </a:extLst>
          </p:cNvPr>
          <p:cNvSpPr/>
          <p:nvPr/>
        </p:nvSpPr>
        <p:spPr>
          <a:xfrm>
            <a:off x="992437" y="5224754"/>
            <a:ext cx="266700" cy="79241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78EC4C7-2563-B53E-2D26-BB38A5029FBD}"/>
              </a:ext>
            </a:extLst>
          </p:cNvPr>
          <p:cNvSpPr txBox="1"/>
          <p:nvPr/>
        </p:nvSpPr>
        <p:spPr>
          <a:xfrm>
            <a:off x="1547166" y="5398497"/>
            <a:ext cx="459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Water Sampling and </a:t>
            </a:r>
            <a:r>
              <a:rPr lang="fr-FR" b="1" dirty="0" err="1"/>
              <a:t>Discharge</a:t>
            </a:r>
            <a:r>
              <a:rPr lang="fr-FR" b="1" dirty="0"/>
              <a:t> </a:t>
            </a:r>
            <a:r>
              <a:rPr lang="fr-FR" b="1" dirty="0" err="1"/>
              <a:t>Mesurement</a:t>
            </a:r>
            <a:endParaRPr lang="fr-FR" b="1" dirty="0"/>
          </a:p>
          <a:p>
            <a:r>
              <a:rPr lang="fr-FR" b="1" dirty="0"/>
              <a:t>(discret </a:t>
            </a:r>
            <a:r>
              <a:rPr lang="fr-FR" b="1" dirty="0" err="1"/>
              <a:t>samples</a:t>
            </a:r>
            <a:r>
              <a:rPr lang="fr-FR" b="1" dirty="0"/>
              <a:t> </a:t>
            </a:r>
            <a:r>
              <a:rPr lang="fr-FR" b="1" dirty="0" err="1"/>
              <a:t>every</a:t>
            </a:r>
            <a:r>
              <a:rPr lang="fr-FR" b="1" dirty="0"/>
              <a:t> 30 minutes at </a:t>
            </a:r>
            <a:r>
              <a:rPr lang="fr-FR" b="1" dirty="0" err="1"/>
              <a:t>ebb</a:t>
            </a:r>
            <a:r>
              <a:rPr lang="fr-FR" b="1" dirty="0"/>
              <a:t> </a:t>
            </a:r>
            <a:r>
              <a:rPr lang="fr-FR" b="1" dirty="0" err="1"/>
              <a:t>tide</a:t>
            </a:r>
            <a:r>
              <a:rPr lang="fr-FR" b="1" dirty="0"/>
              <a:t>)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A3B14F8-DE01-9786-C69A-3C63FC87F387}"/>
              </a:ext>
            </a:extLst>
          </p:cNvPr>
          <p:cNvSpPr txBox="1"/>
          <p:nvPr/>
        </p:nvSpPr>
        <p:spPr>
          <a:xfrm>
            <a:off x="4144562" y="981190"/>
            <a:ext cx="55187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/>
              <a:t>Mesured</a:t>
            </a:r>
            <a:r>
              <a:rPr lang="fr-FR" b="1" dirty="0"/>
              <a:t> </a:t>
            </a:r>
            <a:r>
              <a:rPr lang="fr-FR" b="1" dirty="0" err="1"/>
              <a:t>species</a:t>
            </a:r>
            <a:r>
              <a:rPr lang="fr-FR" b="1" dirty="0"/>
              <a:t> : </a:t>
            </a:r>
            <a:r>
              <a:rPr lang="fr-FR" dirty="0"/>
              <a:t>DIN (NH</a:t>
            </a:r>
            <a:r>
              <a:rPr lang="fr-FR" baseline="-25000" dirty="0"/>
              <a:t>4</a:t>
            </a:r>
            <a:r>
              <a:rPr lang="fr-FR" baseline="30000" dirty="0"/>
              <a:t>+</a:t>
            </a:r>
            <a:r>
              <a:rPr lang="fr-FR" dirty="0"/>
              <a:t>, NO</a:t>
            </a:r>
            <a:r>
              <a:rPr lang="fr-FR" baseline="-25000" dirty="0"/>
              <a:t>3</a:t>
            </a:r>
            <a:r>
              <a:rPr lang="fr-FR" baseline="30000" dirty="0"/>
              <a:t>-</a:t>
            </a:r>
            <a:r>
              <a:rPr lang="fr-FR" dirty="0"/>
              <a:t> , NO</a:t>
            </a:r>
            <a:r>
              <a:rPr lang="fr-FR" baseline="-25000" dirty="0"/>
              <a:t>2</a:t>
            </a:r>
            <a:r>
              <a:rPr lang="fr-FR" baseline="30000" dirty="0"/>
              <a:t>-</a:t>
            </a:r>
            <a:r>
              <a:rPr lang="fr-FR" dirty="0"/>
              <a:t> ), DIP (PO</a:t>
            </a:r>
            <a:r>
              <a:rPr lang="fr-FR" baseline="-25000" dirty="0"/>
              <a:t>4</a:t>
            </a:r>
            <a:r>
              <a:rPr lang="fr-FR" baseline="30000" dirty="0"/>
              <a:t>3-</a:t>
            </a:r>
            <a:r>
              <a:rPr lang="fr-FR" dirty="0"/>
              <a:t>), Fe(II), Mn(II), SO</a:t>
            </a:r>
            <a:r>
              <a:rPr lang="fr-FR" baseline="-25000" dirty="0"/>
              <a:t>4</a:t>
            </a:r>
            <a:r>
              <a:rPr lang="fr-FR" baseline="30000" dirty="0"/>
              <a:t>2-</a:t>
            </a:r>
            <a:r>
              <a:rPr lang="fr-FR" dirty="0"/>
              <a:t>, Sid, TA (=&gt; DIC, pCO</a:t>
            </a:r>
            <a:r>
              <a:rPr lang="fr-FR" baseline="-25000" dirty="0"/>
              <a:t>2</a:t>
            </a:r>
            <a:r>
              <a:rPr lang="fr-FR" dirty="0"/>
              <a:t>), DOC and CH</a:t>
            </a:r>
            <a:r>
              <a:rPr lang="fr-FR" baseline="-25000" dirty="0"/>
              <a:t>4</a:t>
            </a:r>
            <a:r>
              <a:rPr lang="fr-FR" dirty="0"/>
              <a:t> </a:t>
            </a:r>
          </a:p>
          <a:p>
            <a:r>
              <a:rPr lang="fr-FR" b="1" dirty="0"/>
              <a:t>General </a:t>
            </a:r>
            <a:r>
              <a:rPr lang="fr-FR" b="1" dirty="0" err="1"/>
              <a:t>parameters</a:t>
            </a:r>
            <a:r>
              <a:rPr lang="fr-FR" dirty="0"/>
              <a:t>: T°C, pH, S and %O</a:t>
            </a:r>
            <a:r>
              <a:rPr lang="fr-FR" baseline="-25000" dirty="0"/>
              <a:t>2</a:t>
            </a:r>
            <a:r>
              <a:rPr lang="fr-FR" dirty="0"/>
              <a:t> </a:t>
            </a:r>
          </a:p>
          <a:p>
            <a:r>
              <a:rPr lang="en-US" b="1" dirty="0"/>
              <a:t>Flow measurement: </a:t>
            </a:r>
            <a:r>
              <a:rPr lang="en-US" dirty="0"/>
              <a:t>Velocity fields exploration</a:t>
            </a:r>
            <a:endParaRPr lang="fr-FR" dirty="0"/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97D65480-AABD-8B08-3B6F-4D1D301476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4492" y="-271868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CABESTAN: C </a:t>
            </a:r>
            <a:r>
              <a:rPr lang="fr-FR" sz="3600" dirty="0" err="1"/>
              <a:t>sequestration</a:t>
            </a:r>
            <a:r>
              <a:rPr lang="fr-FR" sz="3600" dirty="0"/>
              <a:t> in intertidal zones</a:t>
            </a:r>
          </a:p>
        </p:txBody>
      </p:sp>
    </p:spTree>
    <p:extLst>
      <p:ext uri="{BB962C8B-B14F-4D97-AF65-F5344CB8AC3E}">
        <p14:creationId xmlns:p14="http://schemas.microsoft.com/office/powerpoint/2010/main" val="2127384353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3813</TotalTime>
  <Words>841</Words>
  <Application>Microsoft Macintosh PowerPoint</Application>
  <DocSecurity>0</DocSecurity>
  <PresentationFormat>Grand écran</PresentationFormat>
  <Paragraphs>181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Avenir Next LT Pro</vt:lpstr>
      <vt:lpstr>Calibri</vt:lpstr>
      <vt:lpstr>Calibri Light</vt:lpstr>
      <vt:lpstr>Cambria Math</vt:lpstr>
      <vt:lpstr>Marianne</vt:lpstr>
      <vt:lpstr>Times New Roman</vt:lpstr>
      <vt:lpstr>Tw Cen MT</vt:lpstr>
      <vt:lpstr>Conception personnalisée</vt:lpstr>
      <vt:lpstr>FairCarboN</vt:lpstr>
      <vt:lpstr>CABESTAN: C sequestration in intertidal zones</vt:lpstr>
      <vt:lpstr>CABESTAN: C sequestration in intertidal zones</vt:lpstr>
      <vt:lpstr>CABESTAN: C sequestration in intertidal zones</vt:lpstr>
      <vt:lpstr>CABESTAN: C sequestration in intertidal zones</vt:lpstr>
      <vt:lpstr>CABESTAN: C sequestration in intertidal zones</vt:lpstr>
      <vt:lpstr>CABESTAN: C sequestration in intertidal zones</vt:lpstr>
      <vt:lpstr>CABESTAN: C sequestration in intertidal zones</vt:lpstr>
      <vt:lpstr>CABESTAN: C sequestration in intertidal zones</vt:lpstr>
      <vt:lpstr>CABESTAN: C sequestration in intertidal zones</vt:lpstr>
      <vt:lpstr>CABESTAN: C sequestration in intertidal zones</vt:lpstr>
      <vt:lpstr>CABESTAN: C sequestration in intertidal zones</vt:lpstr>
      <vt:lpstr>CABESTAN: C sequestration in intertidal zones</vt:lpstr>
      <vt:lpstr>CABESTAN: C sequestration in intertidal zones</vt:lpstr>
      <vt:lpstr>CABESTAN: C sequestration in intertidal zones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Romain Bergin</dc:creator>
  <cp:keywords/>
  <dc:description/>
  <cp:lastModifiedBy>Pierre Anschutz</cp:lastModifiedBy>
  <cp:revision>206</cp:revision>
  <dcterms:created xsi:type="dcterms:W3CDTF">2023-08-30T09:55:32Z</dcterms:created>
  <dcterms:modified xsi:type="dcterms:W3CDTF">2025-11-03T18:09:23Z</dcterms:modified>
  <cp:category/>
  <dc:identifier/>
  <cp:contentStatus/>
  <dc:language/>
  <cp:version/>
</cp:coreProperties>
</file>