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1" r:id="rId6"/>
    <p:sldId id="262" r:id="rId7"/>
    <p:sldId id="265" r:id="rId8"/>
    <p:sldId id="263" r:id="rId9"/>
    <p:sldId id="266" r:id="rId10"/>
    <p:sldId id="269" r:id="rId11"/>
    <p:sldId id="268" r:id="rId12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579C"/>
    <a:srgbClr val="5C0000"/>
    <a:srgbClr val="66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5355F0-1B71-42AF-B203-FFEC23C48178}" type="datetimeFigureOut">
              <a:rPr lang="fr-FR"/>
              <a:t>03/11/2025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6951E0-FA33-4634-9CC4-0C280ED54204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052A28-3211-4A22-EAF9-552B7EC777EC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0E4ED-14ED-9905-5E62-3610B9A6734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EF567-9003-D90F-F9BD-557EA2891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24361-1067-F44A-DAF8-14E30C6A34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E7B3F-D75D-A3F4-5130-CE21318D4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391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4EBB0-C1A5-BB49-ECCA-7DCED89FCEF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D1F3F-F35A-4571-A33C-188FF2575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CC14C-6E9A-F212-401C-E63CCF5DFF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DE5F1-7B4A-6FA1-5DBD-C388562D5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83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8B84E-F246-5CC9-AD78-7E76FC6D737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FE8DA-4D43-C548-9615-8793047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64170-E728-E7F9-5B1C-C817FC7A90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A2FAD-F9F1-3015-E3BA-AE0C0C68FC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01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F77B9-2C02-87C4-3B2C-D40D0452349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AE96F9-53D2-EC3B-6A44-6307039FC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C5BA1-110A-798F-58A5-DFDF571357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B5DE6-C38F-4AB9-913C-1ADB0360A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0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7E55F-48B4-1D33-E154-3FCDE7B1897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04212-B648-1834-7CC3-FB98A446D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224E7D-57D9-EB73-29C4-D226E2ADE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19FAB-917B-10B6-D8AE-AE8F26EAC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81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8560A-F994-571C-4DFD-01718676AA8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021B6-AE26-1AEF-10CA-41F4BF385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D9C9B-EAEC-FC99-BE7B-F398B9BB3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9950D-F53B-7333-FBD1-CC89AD455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48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D563-9C85-D193-395F-3541FCECA83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3B68D-AB3F-EF4D-CCE0-86384A222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11EFE-1E73-5610-AD63-2BCB3ACB8E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D554A-A5EF-ADED-6907-756F1C5EB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96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C64A7-DB03-09FD-0A5E-13D997ED757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73DF2-C2F7-5740-19D8-6E472165F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3264F-8A7C-F213-AF27-A50E321F2E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7D53-0DC2-4A4C-4259-F6C003787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407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69245-6ADA-CE5E-5C07-B55F150E308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19BC2-DA95-8F7C-6928-98CDFCA40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E13BB-1591-C65B-942B-6A5266ADD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5BC3E-D007-0EBF-0B96-C54D52027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28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9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3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24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5947" y="71220"/>
            <a:ext cx="1190616" cy="1078719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ctrTitle"/>
          </p:nvPr>
        </p:nvSpPr>
        <p:spPr bwMode="auto">
          <a:xfrm>
            <a:off x="3124200" y="2627426"/>
            <a:ext cx="9144000" cy="1563176"/>
          </a:xfrm>
        </p:spPr>
        <p:txBody>
          <a:bodyPr anchor="b"/>
          <a:lstStyle>
            <a:lvl1pPr algn="l">
              <a:defRPr sz="60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3167431" y="4043282"/>
            <a:ext cx="9144000" cy="108794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D53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41487" y="-27116"/>
            <a:ext cx="2230327" cy="123558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441029" y="5431536"/>
            <a:ext cx="1298648" cy="3419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353760" y="5179879"/>
            <a:ext cx="852494" cy="84080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1023823" y="1177467"/>
            <a:ext cx="3586278" cy="4957997"/>
          </a:xfrm>
          <a:prstGeom prst="rect">
            <a:avLst/>
          </a:prstGeom>
          <a:blipFill>
            <a:blip r:embed="rId7" cstate="print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8" t="23442" r="33964" b="33581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858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titre</a:t>
            </a:r>
            <a:endParaRPr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 hasCustomPrompt="1"/>
          </p:nvPr>
        </p:nvSpPr>
        <p:spPr bwMode="auto">
          <a:xfrm>
            <a:off x="685800" y="1825625"/>
            <a:ext cx="10515600" cy="394597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 texte </a:t>
            </a:r>
            <a:endParaRPr/>
          </a:p>
          <a:p>
            <a:pPr lvl="1">
              <a:defRPr/>
            </a:pPr>
            <a:r>
              <a:rPr lang="fr-FR"/>
              <a:t>Modifier le texte</a:t>
            </a:r>
            <a:endParaRPr/>
          </a:p>
          <a:p>
            <a:pPr lvl="2">
              <a:defRPr/>
            </a:pPr>
            <a:r>
              <a:rPr lang="fr-FR"/>
              <a:t>Modifier le texte</a:t>
            </a:r>
            <a:endParaRPr/>
          </a:p>
          <a:p>
            <a:pPr lvl="3">
              <a:defRPr/>
            </a:pPr>
            <a:r>
              <a:rPr lang="fr-FR"/>
              <a:t>Modifier le texte</a:t>
            </a:r>
            <a:endParaRPr/>
          </a:p>
          <a:p>
            <a:pPr lvl="4">
              <a:defRPr/>
            </a:pPr>
            <a:r>
              <a:rPr lang="fr-FR"/>
              <a:t>Modifier le texte</a:t>
            </a:r>
            <a:endParaRPr/>
          </a:p>
        </p:txBody>
      </p:sp>
      <p:sp>
        <p:nvSpPr>
          <p:cNvPr id="21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5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26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7" name="Rectangle 26"/>
          <p:cNvSpPr>
            <a:spLocks noChangeAspect="1"/>
          </p:cNvSpPr>
          <p:nvPr userDrawn="1"/>
        </p:nvSpPr>
        <p:spPr bwMode="auto">
          <a:xfrm>
            <a:off x="-191722" y="-202769"/>
            <a:ext cx="1617776" cy="2236562"/>
          </a:xfrm>
          <a:prstGeom prst="rect">
            <a:avLst/>
          </a:prstGeom>
          <a:blipFill>
            <a:blip r:embed="rId3" cstate="print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8" t="23442" r="33964" b="33581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0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4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25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2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6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27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35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3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39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8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2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23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0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4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25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8D533E"/>
                </a:solidFill>
                <a:latin typeface="Marianne"/>
              </a:defRPr>
            </a:lvl1pPr>
            <a:lvl2pPr>
              <a:defRPr sz="2800">
                <a:solidFill>
                  <a:srgbClr val="8D533E"/>
                </a:solidFill>
                <a:latin typeface="Marianne"/>
              </a:defRPr>
            </a:lvl2pPr>
            <a:lvl3pPr>
              <a:defRPr sz="2400">
                <a:solidFill>
                  <a:srgbClr val="8D533E"/>
                </a:solidFill>
                <a:latin typeface="Marianne"/>
              </a:defRPr>
            </a:lvl3pPr>
            <a:lvl4pPr>
              <a:defRPr sz="2000">
                <a:solidFill>
                  <a:srgbClr val="8D533E"/>
                </a:solidFill>
                <a:latin typeface="Marianne"/>
              </a:defRPr>
            </a:lvl4pPr>
            <a:lvl5pPr>
              <a:defRPr sz="2000">
                <a:solidFill>
                  <a:srgbClr val="8D533E"/>
                </a:solidFill>
                <a:latin typeface="Mariann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0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4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25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8D533E"/>
                </a:solidFill>
                <a:latin typeface="Marianne"/>
              </a:defRPr>
            </a:lvl1pPr>
            <a:lvl2pPr>
              <a:defRPr sz="2800">
                <a:solidFill>
                  <a:srgbClr val="8D533E"/>
                </a:solidFill>
                <a:latin typeface="Marianne"/>
              </a:defRPr>
            </a:lvl2pPr>
            <a:lvl3pPr>
              <a:defRPr sz="2400">
                <a:solidFill>
                  <a:srgbClr val="8D533E"/>
                </a:solidFill>
                <a:latin typeface="Marianne"/>
              </a:defRPr>
            </a:lvl3pPr>
            <a:lvl4pPr>
              <a:defRPr sz="2000">
                <a:solidFill>
                  <a:srgbClr val="8D533E"/>
                </a:solidFill>
                <a:latin typeface="Marianne"/>
              </a:defRPr>
            </a:lvl4pPr>
            <a:lvl5pPr>
              <a:defRPr sz="2000">
                <a:solidFill>
                  <a:srgbClr val="8D533E"/>
                </a:solidFill>
                <a:latin typeface="Mariann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pic>
        <p:nvPicPr>
          <p:cNvPr id="31" name="Imag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3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7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28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3124200" y="2490266"/>
            <a:ext cx="9144000" cy="1563176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fr-FR" sz="3200" dirty="0"/>
              <a:t>2D-DET gels for </a:t>
            </a:r>
            <a:r>
              <a:rPr lang="fr-FR" sz="3200" dirty="0" err="1"/>
              <a:t>porewater</a:t>
            </a:r>
            <a:r>
              <a:rPr lang="fr-FR" sz="3200" dirty="0"/>
              <a:t> </a:t>
            </a:r>
            <a:r>
              <a:rPr lang="fr-FR" sz="3200" dirty="0" err="1"/>
              <a:t>imaging</a:t>
            </a:r>
            <a:r>
              <a:rPr lang="fr-FR" sz="3200" dirty="0"/>
              <a:t> of </a:t>
            </a:r>
            <a:r>
              <a:rPr lang="fr-FR" sz="3200" dirty="0" err="1"/>
              <a:t>mineralization-related</a:t>
            </a:r>
            <a:r>
              <a:rPr lang="fr-FR" sz="3200" dirty="0"/>
              <a:t> </a:t>
            </a:r>
            <a:r>
              <a:rPr lang="fr-FR" sz="3200" dirty="0" err="1"/>
              <a:t>solutes</a:t>
            </a:r>
            <a:r>
              <a:rPr lang="fr-FR" sz="3200" dirty="0"/>
              <a:t> at high spatial </a:t>
            </a:r>
            <a:r>
              <a:rPr lang="fr-FR" sz="3200" dirty="0" err="1"/>
              <a:t>resolution</a:t>
            </a:r>
            <a:r>
              <a:rPr lang="fr-FR" sz="3200" dirty="0"/>
              <a:t> in mangroves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3167431" y="3970130"/>
            <a:ext cx="9144000" cy="10879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1600" dirty="0"/>
              <a:t>Edouard Metzger, Aurélia Mouret, João </a:t>
            </a:r>
            <a:r>
              <a:rPr lang="fr-FR" sz="1600" dirty="0" err="1"/>
              <a:t>Barreira</a:t>
            </a:r>
            <a:r>
              <a:rPr lang="fr-FR" sz="1600" dirty="0"/>
              <a:t>, </a:t>
            </a:r>
            <a:r>
              <a:rPr lang="fr-FR" sz="1600" dirty="0" err="1"/>
              <a:t>Matheus</a:t>
            </a:r>
            <a:r>
              <a:rPr lang="fr-FR" sz="1600" dirty="0"/>
              <a:t> </a:t>
            </a:r>
            <a:r>
              <a:rPr lang="fr-FR" sz="1600" dirty="0" err="1"/>
              <a:t>Cavalcante</a:t>
            </a:r>
            <a:r>
              <a:rPr lang="fr-FR" sz="1600" dirty="0"/>
              <a:t>, Wilson Machado, Pierre Gaudin, </a:t>
            </a:r>
            <a:r>
              <a:rPr lang="fr-FR" sz="1600" dirty="0" err="1"/>
              <a:t>Cleuza</a:t>
            </a:r>
            <a:r>
              <a:rPr lang="fr-FR" sz="1600" dirty="0"/>
              <a:t> Beatriz </a:t>
            </a:r>
            <a:r>
              <a:rPr lang="fr-FR" sz="1600" dirty="0" err="1"/>
              <a:t>Trevisan</a:t>
            </a:r>
            <a:r>
              <a:rPr lang="fr-FR" sz="1600" dirty="0"/>
              <a:t>, Murilo </a:t>
            </a:r>
            <a:r>
              <a:rPr lang="fr-FR" sz="1600" dirty="0" err="1"/>
              <a:t>Kurita</a:t>
            </a:r>
            <a:r>
              <a:rPr lang="fr-FR" sz="1600" dirty="0"/>
              <a:t>, </a:t>
            </a:r>
            <a:r>
              <a:rPr lang="fr-FR" sz="1600" dirty="0" err="1"/>
              <a:t>Christiene</a:t>
            </a:r>
            <a:r>
              <a:rPr lang="fr-FR" sz="1600" dirty="0"/>
              <a:t> Matos, Alexandre </a:t>
            </a:r>
            <a:r>
              <a:rPr lang="fr-FR" sz="1600" dirty="0" err="1"/>
              <a:t>Mantrant</a:t>
            </a:r>
            <a:r>
              <a:rPr lang="fr-FR" sz="1600" dirty="0"/>
              <a:t> and Gwenaël Abril</a:t>
            </a:r>
          </a:p>
        </p:txBody>
      </p:sp>
      <p:pic>
        <p:nvPicPr>
          <p:cNvPr id="5" name="Image 4" descr="Une image contenant texte, Police, Graphique, affiche&#10;&#10;Le contenu généré par l’IA peut être incorrect.">
            <a:extLst>
              <a:ext uri="{FF2B5EF4-FFF2-40B4-BE49-F238E27FC236}">
                <a16:creationId xmlns:a16="http://schemas.microsoft.com/office/drawing/2014/main" id="{F2F01F70-C9BC-5289-875C-7802FB468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5" y="135391"/>
            <a:ext cx="707571" cy="673399"/>
          </a:xfrm>
          <a:prstGeom prst="rect">
            <a:avLst/>
          </a:prstGeom>
        </p:spPr>
      </p:pic>
      <p:pic>
        <p:nvPicPr>
          <p:cNvPr id="7" name="Image 6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80C9BD7C-B847-37AA-C883-68BFDA115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09" y="157163"/>
            <a:ext cx="1006278" cy="4683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2EEB9F-8F9B-22D9-DB48-885010976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78" y="213592"/>
            <a:ext cx="1099088" cy="336257"/>
          </a:xfrm>
          <a:prstGeom prst="rect">
            <a:avLst/>
          </a:prstGeom>
        </p:spPr>
      </p:pic>
      <p:pic>
        <p:nvPicPr>
          <p:cNvPr id="13" name="Image 12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9088E36-7C86-AB91-8AF4-7FF69D61B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96" y="90033"/>
            <a:ext cx="707571" cy="7187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D790149-A63A-447A-F276-182D266CD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213" y="135391"/>
            <a:ext cx="972243" cy="6250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598B6A2-0224-B732-A05C-D5450AD2D07A}"/>
              </a:ext>
            </a:extLst>
          </p:cNvPr>
          <p:cNvSpPr txBox="1"/>
          <p:nvPr/>
        </p:nvSpPr>
        <p:spPr>
          <a:xfrm>
            <a:off x="4922520" y="5240918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2B7758"/>
                </a:solidFill>
                <a:latin typeface="Marianne"/>
                <a:ea typeface="+mj-ea"/>
                <a:cs typeface="+mj-cs"/>
              </a:rPr>
              <a:t>TROPECOS Project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15238B8-78B3-BE68-8EBF-32F91DE01AE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73B0E-F82F-2A3E-71D6-447DAE5458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49393" y="-377281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err="1"/>
              <a:t>Autumn</a:t>
            </a:r>
            <a:r>
              <a:rPr lang="fr-FR" sz="2800" dirty="0"/>
              <a:t> </a:t>
            </a:r>
            <a:r>
              <a:rPr lang="fr-FR" sz="2800" dirty="0" err="1"/>
              <a:t>School</a:t>
            </a:r>
            <a:r>
              <a:rPr lang="fr-FR" sz="2800" dirty="0"/>
              <a:t> BIOGEO 2D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6E0664-97D4-4607-908B-15D675D41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5379" y="501140"/>
            <a:ext cx="4817933" cy="6372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F83A14-2427-C46C-F988-68DD1D34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080" y="2591752"/>
            <a:ext cx="3357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3200" b="1" dirty="0">
                <a:solidFill>
                  <a:srgbClr val="89579C"/>
                </a:solidFill>
                <a:latin typeface="Calibri" panose="020F0502020204030204" pitchFamily="34" charset="0"/>
              </a:rPr>
              <a:t> </a:t>
            </a:r>
            <a:r>
              <a:rPr lang="fr-FR" sz="3200" dirty="0">
                <a:solidFill>
                  <a:srgbClr val="89579C"/>
                </a:solidFill>
              </a:rPr>
              <a:t>17-21 Nov. 2025 </a:t>
            </a:r>
          </a:p>
          <a:p>
            <a:pPr algn="ctr" eaLnBrk="1" hangingPunct="1"/>
            <a:r>
              <a:rPr lang="fr-FR" sz="3200" dirty="0">
                <a:solidFill>
                  <a:srgbClr val="89579C"/>
                </a:solidFill>
              </a:rPr>
              <a:t>and </a:t>
            </a:r>
            <a:r>
              <a:rPr lang="fr-FR" sz="3200" dirty="0" err="1">
                <a:solidFill>
                  <a:srgbClr val="89579C"/>
                </a:solidFill>
              </a:rPr>
              <a:t>next</a:t>
            </a:r>
            <a:r>
              <a:rPr lang="fr-FR" sz="3200" dirty="0">
                <a:solidFill>
                  <a:srgbClr val="89579C"/>
                </a:solidFill>
              </a:rPr>
              <a:t> </a:t>
            </a:r>
            <a:r>
              <a:rPr lang="fr-FR" sz="3200" dirty="0" err="1">
                <a:solidFill>
                  <a:srgbClr val="89579C"/>
                </a:solidFill>
              </a:rPr>
              <a:t>year</a:t>
            </a:r>
            <a:r>
              <a:rPr lang="fr-FR" sz="3200" dirty="0">
                <a:solidFill>
                  <a:srgbClr val="89579C"/>
                </a:solidFill>
              </a:rPr>
              <a:t>!</a:t>
            </a:r>
            <a:endParaRPr lang="en-US" altLang="fr-FR" sz="3200" dirty="0">
              <a:solidFill>
                <a:srgbClr val="89579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5E6765-D5B6-85F1-9EEC-8A07B21B88B1}"/>
              </a:ext>
            </a:extLst>
          </p:cNvPr>
          <p:cNvSpPr txBox="1"/>
          <p:nvPr/>
        </p:nvSpPr>
        <p:spPr>
          <a:xfrm>
            <a:off x="9489440" y="3789680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Supported</a:t>
            </a:r>
            <a:r>
              <a:rPr lang="fr-FR" dirty="0"/>
              <a:t> by </a:t>
            </a:r>
            <a:r>
              <a:rPr lang="fr-FR" dirty="0" err="1"/>
              <a:t>FaircarboN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7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744A0EE-CDF7-6C00-52C8-A987796DA71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59E4D-DAB6-8F48-7974-78973B35AD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5013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200" dirty="0" err="1"/>
              <a:t>Thank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for </a:t>
            </a:r>
            <a:r>
              <a:rPr lang="fr-FR" sz="3200" dirty="0" err="1"/>
              <a:t>your</a:t>
            </a:r>
            <a:r>
              <a:rPr lang="fr-FR" sz="3200" dirty="0"/>
              <a:t> attention!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F3820F71-BCF7-A881-05C1-BDA4487C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31" y="1658661"/>
            <a:ext cx="939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b="1" dirty="0">
                <a:latin typeface="Calibri" panose="020F0502020204030204" pitchFamily="34" charset="0"/>
              </a:rPr>
              <a:t>  </a:t>
            </a:r>
            <a:endParaRPr lang="en-US" altLang="fr-FR" sz="2000" dirty="0">
              <a:latin typeface="Calibri" panose="020F0502020204030204" pitchFamily="34" charset="0"/>
            </a:endParaRPr>
          </a:p>
        </p:txBody>
      </p:sp>
      <p:pic>
        <p:nvPicPr>
          <p:cNvPr id="8" name="Image 7" descr="Une image contenant personne, plein air, habits, eau&#10;&#10;Le contenu généré par l’IA peut être incorrect.">
            <a:extLst>
              <a:ext uri="{FF2B5EF4-FFF2-40B4-BE49-F238E27FC236}">
                <a16:creationId xmlns:a16="http://schemas.microsoft.com/office/drawing/2014/main" id="{08CE71F5-F46F-E85A-F875-B20D669B4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386"/>
            <a:ext cx="3695777" cy="1658480"/>
          </a:xfrm>
          <a:prstGeom prst="rect">
            <a:avLst/>
          </a:prstGeom>
        </p:spPr>
      </p:pic>
      <p:pic>
        <p:nvPicPr>
          <p:cNvPr id="10" name="Image 9" descr="Une image contenant personne, plein air, ciel, eau&#10;&#10;Le contenu généré par l’IA peut être incorrect.">
            <a:extLst>
              <a:ext uri="{FF2B5EF4-FFF2-40B4-BE49-F238E27FC236}">
                <a16:creationId xmlns:a16="http://schemas.microsoft.com/office/drawing/2014/main" id="{4CCF98AC-F952-9981-976E-B16C97917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06" y="3671484"/>
            <a:ext cx="1899542" cy="2528508"/>
          </a:xfrm>
          <a:prstGeom prst="rect">
            <a:avLst/>
          </a:prstGeom>
        </p:spPr>
      </p:pic>
      <p:pic>
        <p:nvPicPr>
          <p:cNvPr id="12" name="Image 11" descr="Une image contenant plein air, sol, eau, habits&#10;&#10;Le contenu généré par l’IA peut être incorrect.">
            <a:extLst>
              <a:ext uri="{FF2B5EF4-FFF2-40B4-BE49-F238E27FC236}">
                <a16:creationId xmlns:a16="http://schemas.microsoft.com/office/drawing/2014/main" id="{B86BBE3C-0E92-8490-C4EA-D4C59D2D3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3" y="1757967"/>
            <a:ext cx="3393371" cy="1908771"/>
          </a:xfrm>
          <a:prstGeom prst="rect">
            <a:avLst/>
          </a:prstGeom>
        </p:spPr>
      </p:pic>
      <p:pic>
        <p:nvPicPr>
          <p:cNvPr id="14" name="Image 13" descr="Une image contenant personne, habits, homme, plein air&#10;&#10;Le contenu généré par l’IA peut être incorrect.">
            <a:extLst>
              <a:ext uri="{FF2B5EF4-FFF2-40B4-BE49-F238E27FC236}">
                <a16:creationId xmlns:a16="http://schemas.microsoft.com/office/drawing/2014/main" id="{0FDF092D-7A19-C11C-CACA-E2E7D6EF61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25" y="1538728"/>
            <a:ext cx="2490750" cy="3321000"/>
          </a:xfrm>
          <a:prstGeom prst="rect">
            <a:avLst/>
          </a:prstGeom>
        </p:spPr>
      </p:pic>
      <p:pic>
        <p:nvPicPr>
          <p:cNvPr id="20" name="Image 19" descr="Une image contenant plein air, ciel, personnes, eau&#10;&#10;Le contenu généré par l’IA peut être incorrect.">
            <a:extLst>
              <a:ext uri="{FF2B5EF4-FFF2-40B4-BE49-F238E27FC236}">
                <a16:creationId xmlns:a16="http://schemas.microsoft.com/office/drawing/2014/main" id="{12664E4F-5AEB-DE4E-5D84-AF672610BF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470" y="4102100"/>
            <a:ext cx="2928112" cy="2123813"/>
          </a:xfrm>
          <a:prstGeom prst="rect">
            <a:avLst/>
          </a:prstGeom>
        </p:spPr>
      </p:pic>
      <p:pic>
        <p:nvPicPr>
          <p:cNvPr id="30" name="Image 29" descr="Une image contenant plein air, personne, habits, ciel&#10;&#10;Le contenu généré par l’IA peut être incorrect.">
            <a:extLst>
              <a:ext uri="{FF2B5EF4-FFF2-40B4-BE49-F238E27FC236}">
                <a16:creationId xmlns:a16="http://schemas.microsoft.com/office/drawing/2014/main" id="{0ED0762F-6FA2-386B-CB1D-AADD985123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02" y="3637191"/>
            <a:ext cx="1941542" cy="2588722"/>
          </a:xfrm>
          <a:prstGeom prst="rect">
            <a:avLst/>
          </a:prstGeom>
        </p:spPr>
      </p:pic>
      <p:pic>
        <p:nvPicPr>
          <p:cNvPr id="36" name="Image 35" descr="Une image contenant habits, personne, Visage humain, plein air&#10;&#10;Le contenu généré par l’IA peut être incorrect.">
            <a:extLst>
              <a:ext uri="{FF2B5EF4-FFF2-40B4-BE49-F238E27FC236}">
                <a16:creationId xmlns:a16="http://schemas.microsoft.com/office/drawing/2014/main" id="{4337FCDF-2FDD-49EE-1010-A418AA0041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6" y="3671484"/>
            <a:ext cx="2009810" cy="2670844"/>
          </a:xfrm>
          <a:prstGeom prst="rect">
            <a:avLst/>
          </a:prstGeom>
        </p:spPr>
      </p:pic>
      <p:pic>
        <p:nvPicPr>
          <p:cNvPr id="38" name="Image 37" descr="Une image contenant personne, habits, homme, Visage humain&#10;&#10;Le contenu généré par l’IA peut être incorrect.">
            <a:extLst>
              <a:ext uri="{FF2B5EF4-FFF2-40B4-BE49-F238E27FC236}">
                <a16:creationId xmlns:a16="http://schemas.microsoft.com/office/drawing/2014/main" id="{04914AB8-B22E-C24B-04E1-F28898880B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34" y="1530092"/>
            <a:ext cx="1680635" cy="2233402"/>
          </a:xfrm>
          <a:prstGeom prst="rect">
            <a:avLst/>
          </a:prstGeom>
        </p:spPr>
      </p:pic>
      <p:pic>
        <p:nvPicPr>
          <p:cNvPr id="6" name="Image 5" descr="Une image contenant habits, personne, Visage humain, sourire&#10;&#10;Le contenu généré par l’IA peut être incorrect.">
            <a:extLst>
              <a:ext uri="{FF2B5EF4-FFF2-40B4-BE49-F238E27FC236}">
                <a16:creationId xmlns:a16="http://schemas.microsoft.com/office/drawing/2014/main" id="{B9269414-437F-79AC-03DC-F07CEA961D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9582" y="3600505"/>
            <a:ext cx="3672417" cy="2659982"/>
          </a:xfrm>
          <a:prstGeom prst="rect">
            <a:avLst/>
          </a:prstGeom>
        </p:spPr>
      </p:pic>
      <p:pic>
        <p:nvPicPr>
          <p:cNvPr id="26" name="Image 25" descr="Une image contenant plein air, eau, lac, personne&#10;&#10;Le contenu généré par l’IA peut être incorrect.">
            <a:extLst>
              <a:ext uri="{FF2B5EF4-FFF2-40B4-BE49-F238E27FC236}">
                <a16:creationId xmlns:a16="http://schemas.microsoft.com/office/drawing/2014/main" id="{D2A098FB-0C47-68A1-CE06-02E889EAF3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0"/>
          <a:stretch>
            <a:fillRect/>
          </a:stretch>
        </p:blipFill>
        <p:spPr>
          <a:xfrm>
            <a:off x="6920836" y="1535277"/>
            <a:ext cx="2102902" cy="25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33E5D5-F513-E53A-19A1-26F8150BF62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4FDE76-ACD7-DC90-427E-781B9205FFD7}"/>
              </a:ext>
            </a:extLst>
          </p:cNvPr>
          <p:cNvSpPr/>
          <p:nvPr/>
        </p:nvSpPr>
        <p:spPr>
          <a:xfrm>
            <a:off x="3963888" y="3010781"/>
            <a:ext cx="8228110" cy="790575"/>
          </a:xfrm>
          <a:prstGeom prst="rect">
            <a:avLst/>
          </a:prstGeom>
          <a:solidFill>
            <a:srgbClr val="3E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AB27B-F39B-386D-B172-1A5ACA61A00F}"/>
              </a:ext>
            </a:extLst>
          </p:cNvPr>
          <p:cNvSpPr/>
          <p:nvPr/>
        </p:nvSpPr>
        <p:spPr>
          <a:xfrm>
            <a:off x="3963888" y="3369557"/>
            <a:ext cx="8228112" cy="2819494"/>
          </a:xfrm>
          <a:prstGeom prst="rect">
            <a:avLst/>
          </a:prstGeom>
          <a:gradFill flip="none" rotWithShape="1">
            <a:gsLst>
              <a:gs pos="0">
                <a:srgbClr val="5C0000"/>
              </a:gs>
              <a:gs pos="100000">
                <a:schemeClr val="accent2">
                  <a:lumMod val="60000"/>
                  <a:lumOff val="40000"/>
                </a:schemeClr>
              </a:gs>
              <a:gs pos="88000">
                <a:schemeClr val="accent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25">
            <a:extLst>
              <a:ext uri="{FF2B5EF4-FFF2-40B4-BE49-F238E27FC236}">
                <a16:creationId xmlns:a16="http://schemas.microsoft.com/office/drawing/2014/main" id="{6E5B88BA-EFC4-B200-C637-47358AB8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375" y="3020306"/>
            <a:ext cx="1223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 i="1" dirty="0">
                <a:solidFill>
                  <a:schemeClr val="bg1"/>
                </a:solidFill>
                <a:latin typeface="Calibri" panose="020F0502020204030204" pitchFamily="34" charset="0"/>
              </a:rPr>
              <a:t>Water</a:t>
            </a:r>
          </a:p>
        </p:txBody>
      </p:sp>
      <p:sp>
        <p:nvSpPr>
          <p:cNvPr id="7" name="ZoneTexte 26">
            <a:extLst>
              <a:ext uri="{FF2B5EF4-FFF2-40B4-BE49-F238E27FC236}">
                <a16:creationId xmlns:a16="http://schemas.microsoft.com/office/drawing/2014/main" id="{9878D623-05C3-6D5D-4F4F-A89509B7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375" y="3369556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 i="1" dirty="0" err="1">
                <a:solidFill>
                  <a:schemeClr val="bg1"/>
                </a:solidFill>
                <a:latin typeface="Calibri" panose="020F0502020204030204" pitchFamily="34" charset="0"/>
              </a:rPr>
              <a:t>Sediment</a:t>
            </a:r>
            <a:endParaRPr lang="fr-FR" altLang="fr-FR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er 8">
            <a:extLst>
              <a:ext uri="{FF2B5EF4-FFF2-40B4-BE49-F238E27FC236}">
                <a16:creationId xmlns:a16="http://schemas.microsoft.com/office/drawing/2014/main" id="{A51E2450-9D49-D9E0-DD66-2D7B52AEED25}"/>
              </a:ext>
            </a:extLst>
          </p:cNvPr>
          <p:cNvGrpSpPr>
            <a:grpSpLocks/>
          </p:cNvGrpSpPr>
          <p:nvPr/>
        </p:nvGrpSpPr>
        <p:grpSpPr bwMode="auto">
          <a:xfrm rot="21098197">
            <a:off x="8177293" y="4006780"/>
            <a:ext cx="1448647" cy="501570"/>
            <a:chOff x="5874196" y="3552987"/>
            <a:chExt cx="1448554" cy="501936"/>
          </a:xfrm>
        </p:grpSpPr>
        <p:sp>
          <p:nvSpPr>
            <p:cNvPr id="9" name="Flèche droite 102">
              <a:extLst>
                <a:ext uri="{FF2B5EF4-FFF2-40B4-BE49-F238E27FC236}">
                  <a16:creationId xmlns:a16="http://schemas.microsoft.com/office/drawing/2014/main" id="{322CF326-FF29-4428-5913-BB31D33CD16C}"/>
                </a:ext>
              </a:extLst>
            </p:cNvPr>
            <p:cNvSpPr/>
            <p:nvPr/>
          </p:nvSpPr>
          <p:spPr>
            <a:xfrm rot="21061988">
              <a:off x="6979344" y="3586779"/>
              <a:ext cx="320816" cy="11221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ZoneTexte 103">
              <a:extLst>
                <a:ext uri="{FF2B5EF4-FFF2-40B4-BE49-F238E27FC236}">
                  <a16:creationId xmlns:a16="http://schemas.microsoft.com/office/drawing/2014/main" id="{A73FBC0B-C1C4-7539-4B6A-FC566F5AD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8694" y="3659056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O</a:t>
              </a:r>
              <a:r>
                <a:rPr lang="fr-FR" altLang="fr-FR" sz="1800" b="1" baseline="-2500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Flèche droite 104">
              <a:extLst>
                <a:ext uri="{FF2B5EF4-FFF2-40B4-BE49-F238E27FC236}">
                  <a16:creationId xmlns:a16="http://schemas.microsoft.com/office/drawing/2014/main" id="{70026B5E-48FA-0201-5703-5F521767A4CE}"/>
                </a:ext>
              </a:extLst>
            </p:cNvPr>
            <p:cNvSpPr/>
            <p:nvPr/>
          </p:nvSpPr>
          <p:spPr>
            <a:xfrm rot="11522852">
              <a:off x="5951126" y="3552987"/>
              <a:ext cx="305170" cy="12235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2" name="ZoneTexte 105">
              <a:extLst>
                <a:ext uri="{FF2B5EF4-FFF2-40B4-BE49-F238E27FC236}">
                  <a16:creationId xmlns:a16="http://schemas.microsoft.com/office/drawing/2014/main" id="{EEE9EC54-D4CA-FE1D-1A2B-F1156082A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4196" y="3685591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O</a:t>
              </a:r>
              <a:r>
                <a:rPr lang="fr-FR" altLang="fr-FR" sz="1800" b="1" baseline="-2500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3" name="Groupe 89">
            <a:extLst>
              <a:ext uri="{FF2B5EF4-FFF2-40B4-BE49-F238E27FC236}">
                <a16:creationId xmlns:a16="http://schemas.microsoft.com/office/drawing/2014/main" id="{100FCD9F-C710-A313-6081-1E97269246F9}"/>
              </a:ext>
            </a:extLst>
          </p:cNvPr>
          <p:cNvGrpSpPr>
            <a:grpSpLocks/>
          </p:cNvGrpSpPr>
          <p:nvPr/>
        </p:nvGrpSpPr>
        <p:grpSpPr bwMode="auto">
          <a:xfrm>
            <a:off x="4864001" y="3374834"/>
            <a:ext cx="1800225" cy="2740118"/>
            <a:chOff x="755576" y="2141970"/>
            <a:chExt cx="1800200" cy="27400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E221F6-6C55-3312-D54A-D300B133D4E2}"/>
                </a:ext>
              </a:extLst>
            </p:cNvPr>
            <p:cNvSpPr/>
            <p:nvPr/>
          </p:nvSpPr>
          <p:spPr>
            <a:xfrm>
              <a:off x="755576" y="2141970"/>
              <a:ext cx="1800200" cy="304260"/>
            </a:xfrm>
            <a:prstGeom prst="rect">
              <a:avLst/>
            </a:prstGeom>
            <a:solidFill>
              <a:srgbClr val="FF858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593F01-D12F-759F-1AC7-C543FE6E706B}"/>
                </a:ext>
              </a:extLst>
            </p:cNvPr>
            <p:cNvSpPr/>
            <p:nvPr/>
          </p:nvSpPr>
          <p:spPr>
            <a:xfrm>
              <a:off x="755576" y="2761767"/>
              <a:ext cx="1800200" cy="343315"/>
            </a:xfrm>
            <a:prstGeom prst="rect">
              <a:avLst/>
            </a:prstGeom>
            <a:solidFill>
              <a:srgbClr val="69D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9520F1-864C-443B-BC35-396C0490AD3D}"/>
                </a:ext>
              </a:extLst>
            </p:cNvPr>
            <p:cNvSpPr/>
            <p:nvPr/>
          </p:nvSpPr>
          <p:spPr>
            <a:xfrm>
              <a:off x="755576" y="3107910"/>
              <a:ext cx="1800200" cy="719128"/>
            </a:xfrm>
            <a:prstGeom prst="rect">
              <a:avLst/>
            </a:prstGeom>
            <a:solidFill>
              <a:srgbClr val="FEC34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EE4AE5-5CCF-2AA4-6D7B-59FE9E4E6979}"/>
                </a:ext>
              </a:extLst>
            </p:cNvPr>
            <p:cNvSpPr/>
            <p:nvPr/>
          </p:nvSpPr>
          <p:spPr>
            <a:xfrm>
              <a:off x="755576" y="3838052"/>
              <a:ext cx="1800200" cy="1043981"/>
            </a:xfrm>
            <a:prstGeom prst="rect">
              <a:avLst/>
            </a:prstGeom>
            <a:solidFill>
              <a:srgbClr val="B685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166942-6EDB-239E-1F66-4FE8810A7103}"/>
                </a:ext>
              </a:extLst>
            </p:cNvPr>
            <p:cNvSpPr/>
            <p:nvPr/>
          </p:nvSpPr>
          <p:spPr>
            <a:xfrm>
              <a:off x="755576" y="2448043"/>
              <a:ext cx="1800200" cy="322926"/>
            </a:xfrm>
            <a:prstGeom prst="rect">
              <a:avLst/>
            </a:prstGeom>
            <a:solidFill>
              <a:srgbClr val="5DFF5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9" name="Rectangle 22">
            <a:extLst>
              <a:ext uri="{FF2B5EF4-FFF2-40B4-BE49-F238E27FC236}">
                <a16:creationId xmlns:a16="http://schemas.microsoft.com/office/drawing/2014/main" id="{0871DA9C-B21F-C45A-A91C-3CFD279C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094" y="3303299"/>
            <a:ext cx="71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</a:t>
            </a:r>
            <a:r>
              <a:rPr lang="fr-FR" altLang="fr-FR" sz="2000" b="1" baseline="-30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fr-FR" altLang="fr-FR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11">
            <a:extLst>
              <a:ext uri="{FF2B5EF4-FFF2-40B4-BE49-F238E27FC236}">
                <a16:creationId xmlns:a16="http://schemas.microsoft.com/office/drawing/2014/main" id="{A9F52D36-7C03-A992-913F-31922D39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888" y="3626117"/>
            <a:ext cx="83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823B"/>
                </a:solidFill>
                <a:latin typeface="Arial Black" panose="020B0A04020102020204" pitchFamily="34" charset="0"/>
              </a:rPr>
              <a:t>NO</a:t>
            </a:r>
            <a:r>
              <a:rPr lang="fr-FR" altLang="fr-FR" sz="2000" b="1" baseline="-25000" dirty="0">
                <a:solidFill>
                  <a:srgbClr val="00823B"/>
                </a:solidFill>
                <a:latin typeface="Arial Black" panose="020B0A04020102020204" pitchFamily="34" charset="0"/>
              </a:rPr>
              <a:t>3</a:t>
            </a:r>
            <a:r>
              <a:rPr lang="fr-FR" altLang="fr-FR" sz="2000" b="1" baseline="30000" dirty="0">
                <a:solidFill>
                  <a:srgbClr val="00823B"/>
                </a:solidFill>
                <a:latin typeface="Arial Black" panose="020B0A04020102020204" pitchFamily="34" charset="0"/>
              </a:rPr>
              <a:t>- </a:t>
            </a:r>
            <a:endParaRPr lang="fr-FR" altLang="fr-FR" sz="2000" b="1" dirty="0">
              <a:solidFill>
                <a:srgbClr val="00823B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112">
            <a:extLst>
              <a:ext uri="{FF2B5EF4-FFF2-40B4-BE49-F238E27FC236}">
                <a16:creationId xmlns:a16="http://schemas.microsoft.com/office/drawing/2014/main" id="{EDAD757C-24E0-1EC4-E7D8-54A948AA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026" y="3948930"/>
            <a:ext cx="925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81E2"/>
                </a:solidFill>
                <a:latin typeface="Arial Black" panose="020B0A04020102020204" pitchFamily="34" charset="0"/>
              </a:rPr>
              <a:t>MnO</a:t>
            </a:r>
            <a:r>
              <a:rPr lang="fr-FR" altLang="fr-FR" sz="2000" b="1" baseline="-25000" dirty="0">
                <a:solidFill>
                  <a:srgbClr val="0081E2"/>
                </a:solidFill>
                <a:latin typeface="Arial Black" panose="020B0A04020102020204" pitchFamily="34" charset="0"/>
              </a:rPr>
              <a:t>2</a:t>
            </a:r>
            <a:endParaRPr lang="fr-FR" altLang="fr-FR" sz="2000" b="1" dirty="0">
              <a:solidFill>
                <a:srgbClr val="0081E2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113">
            <a:extLst>
              <a:ext uri="{FF2B5EF4-FFF2-40B4-BE49-F238E27FC236}">
                <a16:creationId xmlns:a16="http://schemas.microsoft.com/office/drawing/2014/main" id="{04A3CC68-40BE-0000-4D49-CE156F4BB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338" y="4493097"/>
            <a:ext cx="125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F4860C"/>
                </a:solidFill>
                <a:latin typeface="Arial Black" panose="020B0A04020102020204" pitchFamily="34" charset="0"/>
              </a:rPr>
              <a:t>Fe(OH)</a:t>
            </a:r>
            <a:r>
              <a:rPr lang="fr-FR" altLang="fr-FR" sz="2000" b="1" baseline="-25000" dirty="0">
                <a:solidFill>
                  <a:srgbClr val="F4860C"/>
                </a:solidFill>
                <a:latin typeface="Arial Black" panose="020B0A04020102020204" pitchFamily="34" charset="0"/>
              </a:rPr>
              <a:t>3</a:t>
            </a:r>
            <a:endParaRPr lang="fr-FR" altLang="fr-FR" sz="2000" b="1" dirty="0">
              <a:solidFill>
                <a:srgbClr val="F4860C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Rectangle 114">
            <a:extLst>
              <a:ext uri="{FF2B5EF4-FFF2-40B4-BE49-F238E27FC236}">
                <a16:creationId xmlns:a16="http://schemas.microsoft.com/office/drawing/2014/main" id="{EBBD23E0-BF61-A365-D764-198321FC1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38" y="5356756"/>
            <a:ext cx="92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SO</a:t>
            </a:r>
            <a:r>
              <a:rPr lang="fr-FR" altLang="fr-FR" sz="2000" b="1" baseline="-25000" dirty="0">
                <a:solidFill>
                  <a:srgbClr val="7030A0"/>
                </a:solidFill>
                <a:latin typeface="Arial Black" panose="020B0A04020102020204" pitchFamily="34" charset="0"/>
              </a:rPr>
              <a:t>4</a:t>
            </a:r>
            <a:r>
              <a:rPr lang="fr-FR" altLang="fr-FR" sz="2000" b="1" baseline="30000" dirty="0">
                <a:solidFill>
                  <a:srgbClr val="7030A0"/>
                </a:solidFill>
                <a:latin typeface="Arial Black" panose="020B0A04020102020204" pitchFamily="34" charset="0"/>
              </a:rPr>
              <a:t>2-</a:t>
            </a:r>
            <a:r>
              <a:rPr lang="fr-FR" altLang="fr-FR" sz="2000" b="1" baseline="30000" dirty="0">
                <a:solidFill>
                  <a:srgbClr val="00823B"/>
                </a:solidFill>
                <a:latin typeface="Arial Black" panose="020B0A04020102020204" pitchFamily="34" charset="0"/>
              </a:rPr>
              <a:t> </a:t>
            </a:r>
            <a:endParaRPr lang="fr-FR" altLang="fr-FR" sz="2000" b="1" dirty="0">
              <a:solidFill>
                <a:srgbClr val="00823B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Flèche vers le bas 115">
            <a:extLst>
              <a:ext uri="{FF2B5EF4-FFF2-40B4-BE49-F238E27FC236}">
                <a16:creationId xmlns:a16="http://schemas.microsoft.com/office/drawing/2014/main" id="{91518272-F664-338C-8DB2-21F865D1E803}"/>
              </a:ext>
            </a:extLst>
          </p:cNvPr>
          <p:cNvSpPr/>
          <p:nvPr/>
        </p:nvSpPr>
        <p:spPr>
          <a:xfrm>
            <a:off x="5513542" y="2806502"/>
            <a:ext cx="252413" cy="50323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B27D952A-8601-FA2C-A740-90388B9AC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495" y="2788531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 b="1" dirty="0">
                <a:solidFill>
                  <a:srgbClr val="4A452A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OM</a:t>
            </a:r>
            <a:endParaRPr lang="fr-FR" altLang="fr-FR" sz="3200" b="1" dirty="0">
              <a:solidFill>
                <a:srgbClr val="4A452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05ECAD1-1AF5-148B-2E8E-CACF3CB803C0}"/>
              </a:ext>
            </a:extLst>
          </p:cNvPr>
          <p:cNvCxnSpPr>
            <a:cxnSpLocks/>
          </p:cNvCxnSpPr>
          <p:nvPr/>
        </p:nvCxnSpPr>
        <p:spPr>
          <a:xfrm>
            <a:off x="4864001" y="3381050"/>
            <a:ext cx="0" cy="280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726BDFEE-886D-A8F3-8100-9C85D41064EE}"/>
              </a:ext>
            </a:extLst>
          </p:cNvPr>
          <p:cNvSpPr txBox="1"/>
          <p:nvPr/>
        </p:nvSpPr>
        <p:spPr>
          <a:xfrm>
            <a:off x="4459570" y="5590409"/>
            <a:ext cx="2984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+mj-lt"/>
                <a:ea typeface="+mn-ea"/>
                <a:cs typeface="Times New Roman" pitchFamily="18" charset="0"/>
              </a:rPr>
              <a:t>z</a:t>
            </a:r>
          </a:p>
        </p:txBody>
      </p:sp>
      <p:grpSp>
        <p:nvGrpSpPr>
          <p:cNvPr id="28" name="Grouper 15">
            <a:extLst>
              <a:ext uri="{FF2B5EF4-FFF2-40B4-BE49-F238E27FC236}">
                <a16:creationId xmlns:a16="http://schemas.microsoft.com/office/drawing/2014/main" id="{3CA20BFE-AD37-1361-B6D7-98470FBCDC4D}"/>
              </a:ext>
            </a:extLst>
          </p:cNvPr>
          <p:cNvGrpSpPr>
            <a:grpSpLocks/>
          </p:cNvGrpSpPr>
          <p:nvPr/>
        </p:nvGrpSpPr>
        <p:grpSpPr bwMode="auto">
          <a:xfrm>
            <a:off x="6807101" y="3352803"/>
            <a:ext cx="1223962" cy="2761664"/>
            <a:chOff x="2843808" y="2332971"/>
            <a:chExt cx="1224136" cy="2761978"/>
          </a:xfrm>
        </p:grpSpPr>
        <p:sp>
          <p:nvSpPr>
            <p:cNvPr id="29" name="Accolade fermante 28">
              <a:extLst>
                <a:ext uri="{FF2B5EF4-FFF2-40B4-BE49-F238E27FC236}">
                  <a16:creationId xmlns:a16="http://schemas.microsoft.com/office/drawing/2014/main" id="{B006A9CB-1A95-F17D-B820-1481D011D7BA}"/>
                </a:ext>
              </a:extLst>
            </p:cNvPr>
            <p:cNvSpPr/>
            <p:nvPr/>
          </p:nvSpPr>
          <p:spPr>
            <a:xfrm>
              <a:off x="2843808" y="2370366"/>
              <a:ext cx="215931" cy="288033"/>
            </a:xfrm>
            <a:prstGeom prst="rightBrac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0" name="Accolade fermante 29">
              <a:extLst>
                <a:ext uri="{FF2B5EF4-FFF2-40B4-BE49-F238E27FC236}">
                  <a16:creationId xmlns:a16="http://schemas.microsoft.com/office/drawing/2014/main" id="{62CCDD49-8C67-EE61-7792-005CC6764C47}"/>
                </a:ext>
              </a:extLst>
            </p:cNvPr>
            <p:cNvSpPr/>
            <p:nvPr/>
          </p:nvSpPr>
          <p:spPr>
            <a:xfrm>
              <a:off x="2843808" y="2684548"/>
              <a:ext cx="215931" cy="1368155"/>
            </a:xfrm>
            <a:prstGeom prst="rightBrac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1" name="ZoneTexte 119">
              <a:extLst>
                <a:ext uri="{FF2B5EF4-FFF2-40B4-BE49-F238E27FC236}">
                  <a16:creationId xmlns:a16="http://schemas.microsoft.com/office/drawing/2014/main" id="{3261DD8D-E428-8516-B2B6-A16887DE5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832" y="2332971"/>
              <a:ext cx="1008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6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Oxic</a:t>
              </a:r>
              <a:r>
                <a:rPr lang="fr-FR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 zone</a:t>
              </a:r>
            </a:p>
          </p:txBody>
        </p:sp>
        <p:sp>
          <p:nvSpPr>
            <p:cNvPr id="32" name="ZoneTexte 120">
              <a:extLst>
                <a:ext uri="{FF2B5EF4-FFF2-40B4-BE49-F238E27FC236}">
                  <a16:creationId xmlns:a16="http://schemas.microsoft.com/office/drawing/2014/main" id="{CC5BD44E-B44F-5114-E3C4-BDFCB7EF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832" y="3191244"/>
              <a:ext cx="1008112" cy="58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6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Suboxic</a:t>
              </a:r>
              <a:r>
                <a:rPr lang="fr-FR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 zone</a:t>
              </a:r>
            </a:p>
          </p:txBody>
        </p:sp>
        <p:sp>
          <p:nvSpPr>
            <p:cNvPr id="33" name="Accolade fermante 32">
              <a:extLst>
                <a:ext uri="{FF2B5EF4-FFF2-40B4-BE49-F238E27FC236}">
                  <a16:creationId xmlns:a16="http://schemas.microsoft.com/office/drawing/2014/main" id="{2618BC2A-3819-0EFA-BC90-AE3E447734FF}"/>
                </a:ext>
              </a:extLst>
            </p:cNvPr>
            <p:cNvSpPr/>
            <p:nvPr/>
          </p:nvSpPr>
          <p:spPr>
            <a:xfrm>
              <a:off x="2843808" y="4050830"/>
              <a:ext cx="215931" cy="1044119"/>
            </a:xfrm>
            <a:prstGeom prst="rightBrac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4" name="ZoneTexte 124">
              <a:extLst>
                <a:ext uri="{FF2B5EF4-FFF2-40B4-BE49-F238E27FC236}">
                  <a16:creationId xmlns:a16="http://schemas.microsoft.com/office/drawing/2014/main" id="{7C811B44-4BAD-3F9E-1813-F3D94AF05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824" y="4364662"/>
              <a:ext cx="100811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6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Anoxic</a:t>
              </a:r>
              <a:r>
                <a:rPr lang="fr-FR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 zone</a:t>
              </a:r>
            </a:p>
          </p:txBody>
        </p:sp>
      </p:grpSp>
      <p:sp>
        <p:nvSpPr>
          <p:cNvPr id="35" name="ZoneTexte 9">
            <a:extLst>
              <a:ext uri="{FF2B5EF4-FFF2-40B4-BE49-F238E27FC236}">
                <a16:creationId xmlns:a16="http://schemas.microsoft.com/office/drawing/2014/main" id="{1200F353-0DE0-BB01-4494-645A40B0BBB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91669" y="4491008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chemeClr val="bg1"/>
                </a:solidFill>
                <a:latin typeface="Calibri" panose="020F0502020204030204" pitchFamily="34" charset="0"/>
              </a:rPr>
              <a:t>few </a:t>
            </a:r>
            <a:r>
              <a:rPr lang="fr-FR" altLang="fr-FR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cms</a:t>
            </a:r>
            <a:endParaRPr lang="fr-FR" altLang="fr-FR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6" name="Grouper 11">
            <a:extLst>
              <a:ext uri="{FF2B5EF4-FFF2-40B4-BE49-F238E27FC236}">
                <a16:creationId xmlns:a16="http://schemas.microsoft.com/office/drawing/2014/main" id="{9F9AD797-F7B4-F56C-DE5D-FAA7C6A244DA}"/>
              </a:ext>
            </a:extLst>
          </p:cNvPr>
          <p:cNvGrpSpPr>
            <a:grpSpLocks/>
          </p:cNvGrpSpPr>
          <p:nvPr/>
        </p:nvGrpSpPr>
        <p:grpSpPr bwMode="auto">
          <a:xfrm>
            <a:off x="9412297" y="4189985"/>
            <a:ext cx="2447925" cy="1739900"/>
            <a:chOff x="6372200" y="3645024"/>
            <a:chExt cx="2448272" cy="1740494"/>
          </a:xfrm>
        </p:grpSpPr>
        <p:grpSp>
          <p:nvGrpSpPr>
            <p:cNvPr id="37" name="Groupe 46">
              <a:extLst>
                <a:ext uri="{FF2B5EF4-FFF2-40B4-BE49-F238E27FC236}">
                  <a16:creationId xmlns:a16="http://schemas.microsoft.com/office/drawing/2014/main" id="{118C4998-9D21-0D51-DDF0-BEA36F9615AA}"/>
                </a:ext>
              </a:extLst>
            </p:cNvPr>
            <p:cNvGrpSpPr/>
            <p:nvPr/>
          </p:nvGrpSpPr>
          <p:grpSpPr>
            <a:xfrm>
              <a:off x="7533180" y="3645024"/>
              <a:ext cx="639220" cy="516358"/>
              <a:chOff x="2807804" y="4653136"/>
              <a:chExt cx="936105" cy="828092"/>
            </a:xfrm>
            <a:solidFill>
              <a:schemeClr val="accent3"/>
            </a:solidFill>
          </p:grpSpPr>
          <p:sp>
            <p:nvSpPr>
              <p:cNvPr id="57" name="Flèche courbée vers le bas 29">
                <a:extLst>
                  <a:ext uri="{FF2B5EF4-FFF2-40B4-BE49-F238E27FC236}">
                    <a16:creationId xmlns:a16="http://schemas.microsoft.com/office/drawing/2014/main" id="{87E03013-59AB-1B57-C617-AFF0CE06F930}"/>
                  </a:ext>
                </a:extLst>
              </p:cNvPr>
              <p:cNvSpPr/>
              <p:nvPr/>
            </p:nvSpPr>
            <p:spPr>
              <a:xfrm>
                <a:off x="2843809" y="4653136"/>
                <a:ext cx="900100" cy="360040"/>
              </a:xfrm>
              <a:prstGeom prst="curvedDownArrow">
                <a:avLst/>
              </a:prstGeom>
              <a:grpFill/>
              <a:ln>
                <a:solidFill>
                  <a:srgbClr val="66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lèche courbée vers le bas 129">
                <a:extLst>
                  <a:ext uri="{FF2B5EF4-FFF2-40B4-BE49-F238E27FC236}">
                    <a16:creationId xmlns:a16="http://schemas.microsoft.com/office/drawing/2014/main" id="{684B0ED0-DEE7-B2C7-F08A-AFB84B7A25E2}"/>
                  </a:ext>
                </a:extLst>
              </p:cNvPr>
              <p:cNvSpPr/>
              <p:nvPr/>
            </p:nvSpPr>
            <p:spPr>
              <a:xfrm rot="10800000">
                <a:off x="2807804" y="5121188"/>
                <a:ext cx="900100" cy="360040"/>
              </a:xfrm>
              <a:prstGeom prst="curvedDownArrow">
                <a:avLst/>
              </a:prstGeom>
              <a:grpFill/>
              <a:ln>
                <a:solidFill>
                  <a:srgbClr val="66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e 42">
              <a:extLst>
                <a:ext uri="{FF2B5EF4-FFF2-40B4-BE49-F238E27FC236}">
                  <a16:creationId xmlns:a16="http://schemas.microsoft.com/office/drawing/2014/main" id="{AA363732-E0EA-FA91-6805-8F5B0C6C0D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320" y="4293101"/>
              <a:ext cx="639221" cy="516359"/>
              <a:chOff x="5076055" y="4149080"/>
              <a:chExt cx="936106" cy="828092"/>
            </a:xfrm>
          </p:grpSpPr>
          <p:grpSp>
            <p:nvGrpSpPr>
              <p:cNvPr id="53" name="Groupe 48">
                <a:extLst>
                  <a:ext uri="{FF2B5EF4-FFF2-40B4-BE49-F238E27FC236}">
                    <a16:creationId xmlns:a16="http://schemas.microsoft.com/office/drawing/2014/main" id="{A1FB4E04-1CD6-0879-3144-73AC2867AC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76055" y="4149080"/>
                <a:ext cx="936106" cy="828092"/>
                <a:chOff x="5076055" y="4149080"/>
                <a:chExt cx="936106" cy="828092"/>
              </a:xfrm>
            </p:grpSpPr>
            <p:sp>
              <p:nvSpPr>
                <p:cNvPr id="55" name="Flèche courbée vers le bas 138">
                  <a:extLst>
                    <a:ext uri="{FF2B5EF4-FFF2-40B4-BE49-F238E27FC236}">
                      <a16:creationId xmlns:a16="http://schemas.microsoft.com/office/drawing/2014/main" id="{15B9C8CA-875D-4291-85C4-03784E8EF219}"/>
                    </a:ext>
                  </a:extLst>
                </p:cNvPr>
                <p:cNvSpPr/>
                <p:nvPr/>
              </p:nvSpPr>
              <p:spPr>
                <a:xfrm>
                  <a:off x="5112573" y="4148830"/>
                  <a:ext cx="899831" cy="359094"/>
                </a:xfrm>
                <a:prstGeom prst="curvedDownArrow">
                  <a:avLst/>
                </a:prstGeom>
                <a:solidFill>
                  <a:srgbClr val="F19917"/>
                </a:solidFill>
                <a:ln>
                  <a:solidFill>
                    <a:srgbClr val="C86E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Flèche courbée vers le bas 139">
                  <a:extLst>
                    <a:ext uri="{FF2B5EF4-FFF2-40B4-BE49-F238E27FC236}">
                      <a16:creationId xmlns:a16="http://schemas.microsoft.com/office/drawing/2014/main" id="{6488670A-7F62-7EF3-2387-73C0165AE825}"/>
                    </a:ext>
                  </a:extLst>
                </p:cNvPr>
                <p:cNvSpPr/>
                <p:nvPr/>
              </p:nvSpPr>
              <p:spPr>
                <a:xfrm rot="10800000">
                  <a:off x="5075371" y="4617434"/>
                  <a:ext cx="899831" cy="359094"/>
                </a:xfrm>
                <a:prstGeom prst="curvedDownArrow">
                  <a:avLst/>
                </a:prstGeom>
                <a:solidFill>
                  <a:srgbClr val="F19917"/>
                </a:solidFill>
                <a:ln>
                  <a:solidFill>
                    <a:srgbClr val="C86E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4" name="ZoneTexte 137">
                <a:extLst>
                  <a:ext uri="{FF2B5EF4-FFF2-40B4-BE49-F238E27FC236}">
                    <a16:creationId xmlns:a16="http://schemas.microsoft.com/office/drawing/2014/main" id="{0DFD182C-4194-8DB2-239A-9CBA6EFF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6056" y="4264552"/>
                <a:ext cx="917342" cy="542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fr-FR" altLang="fr-FR" sz="1600">
                    <a:solidFill>
                      <a:srgbClr val="E37C0B"/>
                    </a:solidFill>
                    <a:latin typeface="Calibri" panose="020F0502020204030204" pitchFamily="34" charset="0"/>
                  </a:rPr>
                  <a:t>Fe</a:t>
                </a:r>
                <a:r>
                  <a:rPr lang="fr-FR" altLang="fr-FR" sz="1600" baseline="30000">
                    <a:solidFill>
                      <a:srgbClr val="E37C0B"/>
                    </a:solidFill>
                    <a:latin typeface="Calibri" panose="020F0502020204030204" pitchFamily="34" charset="0"/>
                  </a:rPr>
                  <a:t>2+</a:t>
                </a:r>
              </a:p>
            </p:txBody>
          </p:sp>
        </p:grpSp>
        <p:grpSp>
          <p:nvGrpSpPr>
            <p:cNvPr id="39" name="Groupe 51">
              <a:extLst>
                <a:ext uri="{FF2B5EF4-FFF2-40B4-BE49-F238E27FC236}">
                  <a16:creationId xmlns:a16="http://schemas.microsoft.com/office/drawing/2014/main" id="{8395C1B5-F608-0428-6AF6-0F73F2BAD2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2200" y="4221093"/>
              <a:ext cx="646381" cy="516359"/>
              <a:chOff x="5076055" y="4149080"/>
              <a:chExt cx="946592" cy="828092"/>
            </a:xfrm>
          </p:grpSpPr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A884114D-42AD-5092-06C2-5D3E16278F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76055" y="4149080"/>
                <a:ext cx="936105" cy="828092"/>
                <a:chOff x="5076055" y="4149080"/>
                <a:chExt cx="936105" cy="828092"/>
              </a:xfrm>
            </p:grpSpPr>
            <p:sp>
              <p:nvSpPr>
                <p:cNvPr id="51" name="Flèche courbée vers le bas 143">
                  <a:extLst>
                    <a:ext uri="{FF2B5EF4-FFF2-40B4-BE49-F238E27FC236}">
                      <a16:creationId xmlns:a16="http://schemas.microsoft.com/office/drawing/2014/main" id="{F13B4724-183E-B478-36D3-171F0F50BC2B}"/>
                    </a:ext>
                  </a:extLst>
                </p:cNvPr>
                <p:cNvSpPr/>
                <p:nvPr/>
              </p:nvSpPr>
              <p:spPr>
                <a:xfrm>
                  <a:off x="5110933" y="4149707"/>
                  <a:ext cx="869604" cy="359093"/>
                </a:xfrm>
                <a:prstGeom prst="curvedDownArrow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Flèche courbée vers le bas 144">
                  <a:extLst>
                    <a:ext uri="{FF2B5EF4-FFF2-40B4-BE49-F238E27FC236}">
                      <a16:creationId xmlns:a16="http://schemas.microsoft.com/office/drawing/2014/main" id="{987D6A56-6824-082B-5E45-3BD3DB6897D8}"/>
                    </a:ext>
                  </a:extLst>
                </p:cNvPr>
                <p:cNvSpPr/>
                <p:nvPr/>
              </p:nvSpPr>
              <p:spPr>
                <a:xfrm rot="10800000">
                  <a:off x="5076055" y="4618312"/>
                  <a:ext cx="869604" cy="359093"/>
                </a:xfrm>
                <a:prstGeom prst="curvedDownArrow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" name="ZoneTexte 142">
                <a:extLst>
                  <a:ext uri="{FF2B5EF4-FFF2-40B4-BE49-F238E27FC236}">
                    <a16:creationId xmlns:a16="http://schemas.microsoft.com/office/drawing/2014/main" id="{CBBC07AD-EF86-35E8-2227-F023ADBBD7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6055" y="4264552"/>
                <a:ext cx="946592" cy="542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fr-FR" altLang="fr-FR" sz="160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Mn</a:t>
                </a:r>
                <a:r>
                  <a:rPr lang="fr-FR" altLang="fr-FR" sz="1600" baseline="3000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2+</a:t>
                </a:r>
              </a:p>
            </p:txBody>
          </p:sp>
        </p:grpSp>
        <p:grpSp>
          <p:nvGrpSpPr>
            <p:cNvPr id="40" name="Groupe 48">
              <a:extLst>
                <a:ext uri="{FF2B5EF4-FFF2-40B4-BE49-F238E27FC236}">
                  <a16:creationId xmlns:a16="http://schemas.microsoft.com/office/drawing/2014/main" id="{38B684EC-201B-61B0-7B2B-71900E5136A6}"/>
                </a:ext>
              </a:extLst>
            </p:cNvPr>
            <p:cNvGrpSpPr/>
            <p:nvPr/>
          </p:nvGrpSpPr>
          <p:grpSpPr>
            <a:xfrm>
              <a:off x="7092280" y="4869160"/>
              <a:ext cx="639220" cy="516358"/>
              <a:chOff x="5076055" y="4149080"/>
              <a:chExt cx="936105" cy="828092"/>
            </a:xfrm>
            <a:solidFill>
              <a:srgbClr val="CCC1DA"/>
            </a:solidFill>
          </p:grpSpPr>
          <p:sp>
            <p:nvSpPr>
              <p:cNvPr id="47" name="Flèche courbée vers le bas 148">
                <a:extLst>
                  <a:ext uri="{FF2B5EF4-FFF2-40B4-BE49-F238E27FC236}">
                    <a16:creationId xmlns:a16="http://schemas.microsoft.com/office/drawing/2014/main" id="{E13221EF-9C5C-26AC-2169-3A3EE898EC74}"/>
                  </a:ext>
                </a:extLst>
              </p:cNvPr>
              <p:cNvSpPr/>
              <p:nvPr/>
            </p:nvSpPr>
            <p:spPr>
              <a:xfrm>
                <a:off x="5112060" y="4149080"/>
                <a:ext cx="900100" cy="360040"/>
              </a:xfrm>
              <a:prstGeom prst="curvedDownArrow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8" name="Flèche courbée vers le bas 149">
                <a:extLst>
                  <a:ext uri="{FF2B5EF4-FFF2-40B4-BE49-F238E27FC236}">
                    <a16:creationId xmlns:a16="http://schemas.microsoft.com/office/drawing/2014/main" id="{2DC3E938-D3D1-3A53-D97E-56EC32AB7DB4}"/>
                  </a:ext>
                </a:extLst>
              </p:cNvPr>
              <p:cNvSpPr/>
              <p:nvPr/>
            </p:nvSpPr>
            <p:spPr>
              <a:xfrm rot="10800000">
                <a:off x="5076055" y="4617132"/>
                <a:ext cx="900100" cy="360040"/>
              </a:xfrm>
              <a:prstGeom prst="curvedDownArrow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6C9776A-E7A0-8DF9-E068-E3669A29DEE4}"/>
                </a:ext>
              </a:extLst>
            </p:cNvPr>
            <p:cNvSpPr txBox="1"/>
            <p:nvPr/>
          </p:nvSpPr>
          <p:spPr>
            <a:xfrm>
              <a:off x="7159712" y="4936103"/>
              <a:ext cx="506485" cy="3382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ea typeface="+mn-ea"/>
                </a:rPr>
                <a:t>HS</a:t>
              </a:r>
              <a:r>
                <a:rPr lang="fr-FR" sz="1600" baseline="30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ea typeface="+mn-ea"/>
                </a:rPr>
                <a:t>-</a:t>
              </a:r>
            </a:p>
          </p:txBody>
        </p:sp>
        <p:sp>
          <p:nvSpPr>
            <p:cNvPr id="42" name="ZoneTexte 150">
              <a:extLst>
                <a:ext uri="{FF2B5EF4-FFF2-40B4-BE49-F238E27FC236}">
                  <a16:creationId xmlns:a16="http://schemas.microsoft.com/office/drawing/2014/main" id="{3BE87A07-88FD-7E1E-77AD-5DF69DB82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328" y="3717032"/>
              <a:ext cx="648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600" dirty="0">
                  <a:solidFill>
                    <a:srgbClr val="00FF00"/>
                  </a:solidFill>
                  <a:latin typeface="Calibri" panose="020F0502020204030204" pitchFamily="34" charset="0"/>
                </a:rPr>
                <a:t>NO</a:t>
              </a:r>
              <a:r>
                <a:rPr lang="fr-FR" altLang="fr-FR" sz="1600" baseline="-25000" dirty="0">
                  <a:solidFill>
                    <a:srgbClr val="00FF00"/>
                  </a:solidFill>
                  <a:latin typeface="Calibri" panose="020F0502020204030204" pitchFamily="34" charset="0"/>
                </a:rPr>
                <a:t>3</a:t>
              </a:r>
              <a:r>
                <a:rPr lang="fr-FR" altLang="fr-FR" sz="1600" baseline="30000" dirty="0">
                  <a:solidFill>
                    <a:srgbClr val="00FF00"/>
                  </a:solidFill>
                  <a:latin typeface="Calibri" panose="020F0502020204030204" pitchFamily="34" charset="0"/>
                </a:rPr>
                <a:t>-</a:t>
              </a:r>
            </a:p>
          </p:txBody>
        </p:sp>
        <p:grpSp>
          <p:nvGrpSpPr>
            <p:cNvPr id="43" name="Groupe 46">
              <a:extLst>
                <a:ext uri="{FF2B5EF4-FFF2-40B4-BE49-F238E27FC236}">
                  <a16:creationId xmlns:a16="http://schemas.microsoft.com/office/drawing/2014/main" id="{144F0E56-BBA2-75B0-E065-D6B346053CEC}"/>
                </a:ext>
              </a:extLst>
            </p:cNvPr>
            <p:cNvGrpSpPr/>
            <p:nvPr/>
          </p:nvGrpSpPr>
          <p:grpSpPr>
            <a:xfrm>
              <a:off x="8181252" y="4568826"/>
              <a:ext cx="639220" cy="516358"/>
              <a:chOff x="2807804" y="4653136"/>
              <a:chExt cx="936105" cy="828092"/>
            </a:xfrm>
            <a:solidFill>
              <a:schemeClr val="tx1"/>
            </a:solidFill>
          </p:grpSpPr>
          <p:sp>
            <p:nvSpPr>
              <p:cNvPr id="45" name="Flèche courbée vers le bas 29">
                <a:extLst>
                  <a:ext uri="{FF2B5EF4-FFF2-40B4-BE49-F238E27FC236}">
                    <a16:creationId xmlns:a16="http://schemas.microsoft.com/office/drawing/2014/main" id="{87A7A413-EA1A-4CE6-916C-324C2A5A71AD}"/>
                  </a:ext>
                </a:extLst>
              </p:cNvPr>
              <p:cNvSpPr/>
              <p:nvPr/>
            </p:nvSpPr>
            <p:spPr>
              <a:xfrm>
                <a:off x="2843809" y="4653136"/>
                <a:ext cx="900100" cy="360040"/>
              </a:xfrm>
              <a:prstGeom prst="curved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lèche courbée vers le bas 208">
                <a:extLst>
                  <a:ext uri="{FF2B5EF4-FFF2-40B4-BE49-F238E27FC236}">
                    <a16:creationId xmlns:a16="http://schemas.microsoft.com/office/drawing/2014/main" id="{4CFF72B1-1901-6177-D6D7-AE71FFE113A8}"/>
                  </a:ext>
                </a:extLst>
              </p:cNvPr>
              <p:cNvSpPr/>
              <p:nvPr/>
            </p:nvSpPr>
            <p:spPr>
              <a:xfrm rot="10800000">
                <a:off x="2807804" y="5121188"/>
                <a:ext cx="900100" cy="360040"/>
              </a:xfrm>
              <a:prstGeom prst="curved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ZoneTexte 209">
              <a:extLst>
                <a:ext uri="{FF2B5EF4-FFF2-40B4-BE49-F238E27FC236}">
                  <a16:creationId xmlns:a16="http://schemas.microsoft.com/office/drawing/2014/main" id="{D6553B97-5578-0051-BA8C-7F8F89BA3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2400" y="4640834"/>
              <a:ext cx="648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600">
                  <a:latin typeface="Calibri" panose="020F0502020204030204" pitchFamily="34" charset="0"/>
                </a:rPr>
                <a:t>PO</a:t>
              </a:r>
              <a:r>
                <a:rPr lang="fr-FR" altLang="fr-FR" sz="1600" baseline="-25000">
                  <a:latin typeface="Calibri" panose="020F0502020204030204" pitchFamily="34" charset="0"/>
                </a:rPr>
                <a:t>4</a:t>
              </a:r>
              <a:r>
                <a:rPr lang="fr-FR" altLang="fr-FR" sz="1600" baseline="30000">
                  <a:latin typeface="Calibri" panose="020F0502020204030204" pitchFamily="34" charset="0"/>
                </a:rPr>
                <a:t>3-</a:t>
              </a:r>
            </a:p>
          </p:txBody>
        </p:sp>
      </p:grp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79DDB532-E8F8-B6D9-7E71-81D03B8B3C96}"/>
              </a:ext>
            </a:extLst>
          </p:cNvPr>
          <p:cNvSpPr/>
          <p:nvPr/>
        </p:nvSpPr>
        <p:spPr>
          <a:xfrm>
            <a:off x="8630149" y="3342631"/>
            <a:ext cx="576001" cy="1081619"/>
          </a:xfrm>
          <a:custGeom>
            <a:avLst/>
            <a:gdLst>
              <a:gd name="connsiteX0" fmla="*/ 207144 w 898651"/>
              <a:gd name="connsiteY0" fmla="*/ 18288 h 2247118"/>
              <a:gd name="connsiteX1" fmla="*/ 243720 w 898651"/>
              <a:gd name="connsiteY1" fmla="*/ 777240 h 2247118"/>
              <a:gd name="connsiteX2" fmla="*/ 69984 w 898651"/>
              <a:gd name="connsiteY2" fmla="*/ 1389888 h 2247118"/>
              <a:gd name="connsiteX3" fmla="*/ 60840 w 898651"/>
              <a:gd name="connsiteY3" fmla="*/ 2203704 h 2247118"/>
              <a:gd name="connsiteX4" fmla="*/ 828936 w 898651"/>
              <a:gd name="connsiteY4" fmla="*/ 2029968 h 2247118"/>
              <a:gd name="connsiteX5" fmla="*/ 838080 w 898651"/>
              <a:gd name="connsiteY5" fmla="*/ 1133856 h 2247118"/>
              <a:gd name="connsiteX6" fmla="*/ 609480 w 898651"/>
              <a:gd name="connsiteY6" fmla="*/ 274320 h 2247118"/>
              <a:gd name="connsiteX7" fmla="*/ 774072 w 898651"/>
              <a:gd name="connsiteY7" fmla="*/ 0 h 2247118"/>
              <a:gd name="connsiteX8" fmla="*/ 774072 w 898651"/>
              <a:gd name="connsiteY8" fmla="*/ 0 h 2247118"/>
              <a:gd name="connsiteX9" fmla="*/ 207144 w 898651"/>
              <a:gd name="connsiteY9" fmla="*/ 18288 h 224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8651" h="2247118">
                <a:moveTo>
                  <a:pt x="207144" y="18288"/>
                </a:moveTo>
                <a:cubicBezTo>
                  <a:pt x="236862" y="283464"/>
                  <a:pt x="266580" y="548640"/>
                  <a:pt x="243720" y="777240"/>
                </a:cubicBezTo>
                <a:cubicBezTo>
                  <a:pt x="220860" y="1005840"/>
                  <a:pt x="100464" y="1152144"/>
                  <a:pt x="69984" y="1389888"/>
                </a:cubicBezTo>
                <a:cubicBezTo>
                  <a:pt x="39504" y="1627632"/>
                  <a:pt x="-65652" y="2097024"/>
                  <a:pt x="60840" y="2203704"/>
                </a:cubicBezTo>
                <a:cubicBezTo>
                  <a:pt x="187332" y="2310384"/>
                  <a:pt x="699396" y="2208276"/>
                  <a:pt x="828936" y="2029968"/>
                </a:cubicBezTo>
                <a:cubicBezTo>
                  <a:pt x="958476" y="1851660"/>
                  <a:pt x="874656" y="1426464"/>
                  <a:pt x="838080" y="1133856"/>
                </a:cubicBezTo>
                <a:cubicBezTo>
                  <a:pt x="801504" y="841248"/>
                  <a:pt x="620148" y="463296"/>
                  <a:pt x="609480" y="274320"/>
                </a:cubicBezTo>
                <a:cubicBezTo>
                  <a:pt x="598812" y="85344"/>
                  <a:pt x="774072" y="0"/>
                  <a:pt x="774072" y="0"/>
                </a:cubicBezTo>
                <a:lnTo>
                  <a:pt x="774072" y="0"/>
                </a:lnTo>
                <a:lnTo>
                  <a:pt x="207144" y="18288"/>
                </a:lnTo>
                <a:close/>
              </a:path>
            </a:pathLst>
          </a:custGeom>
          <a:solidFill>
            <a:srgbClr val="3E7D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34">
            <a:extLst>
              <a:ext uri="{FF2B5EF4-FFF2-40B4-BE49-F238E27FC236}">
                <a16:creationId xmlns:a16="http://schemas.microsoft.com/office/drawing/2014/main" id="{88CDBC5F-D438-6459-AB88-530FF1637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1498">
            <a:off x="8595478" y="3819609"/>
            <a:ext cx="650752" cy="43253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F7AE608C-A4E0-53C2-4F7D-AAB2815C689C}"/>
              </a:ext>
            </a:extLst>
          </p:cNvPr>
          <p:cNvSpPr/>
          <p:nvPr/>
        </p:nvSpPr>
        <p:spPr>
          <a:xfrm>
            <a:off x="8554176" y="3214397"/>
            <a:ext cx="576000" cy="157510"/>
          </a:xfrm>
          <a:prstGeom prst="rect">
            <a:avLst/>
          </a:prstGeom>
          <a:solidFill>
            <a:srgbClr val="3E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2" name="Image 61" descr="Une image contenant plante, arbre, feuille&#10;&#10;Le contenu généré par l’IA peut être incorrect.">
            <a:extLst>
              <a:ext uri="{FF2B5EF4-FFF2-40B4-BE49-F238E27FC236}">
                <a16:creationId xmlns:a16="http://schemas.microsoft.com/office/drawing/2014/main" id="{0F8C501F-2CD2-2566-3FF2-1DC41E313DA4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78" y="388005"/>
            <a:ext cx="3094207" cy="4085358"/>
          </a:xfrm>
          <a:prstGeom prst="rect">
            <a:avLst/>
          </a:prstGeom>
        </p:spPr>
      </p:pic>
      <p:grpSp>
        <p:nvGrpSpPr>
          <p:cNvPr id="63" name="Grouper 8">
            <a:extLst>
              <a:ext uri="{FF2B5EF4-FFF2-40B4-BE49-F238E27FC236}">
                <a16:creationId xmlns:a16="http://schemas.microsoft.com/office/drawing/2014/main" id="{B6D0F0B8-B2A6-5DC4-D7B6-2A490E713D2A}"/>
              </a:ext>
            </a:extLst>
          </p:cNvPr>
          <p:cNvGrpSpPr>
            <a:grpSpLocks/>
          </p:cNvGrpSpPr>
          <p:nvPr/>
        </p:nvGrpSpPr>
        <p:grpSpPr bwMode="auto">
          <a:xfrm rot="21098197">
            <a:off x="10095508" y="3922629"/>
            <a:ext cx="1922496" cy="495157"/>
            <a:chOff x="5297739" y="3365430"/>
            <a:chExt cx="1922378" cy="495517"/>
          </a:xfrm>
        </p:grpSpPr>
        <p:sp>
          <p:nvSpPr>
            <p:cNvPr id="64" name="Flèche droite 102">
              <a:extLst>
                <a:ext uri="{FF2B5EF4-FFF2-40B4-BE49-F238E27FC236}">
                  <a16:creationId xmlns:a16="http://schemas.microsoft.com/office/drawing/2014/main" id="{18818F50-5D71-EAF9-C8FD-CB7906B893D2}"/>
                </a:ext>
              </a:extLst>
            </p:cNvPr>
            <p:cNvSpPr/>
            <p:nvPr/>
          </p:nvSpPr>
          <p:spPr>
            <a:xfrm rot="21061988">
              <a:off x="6789873" y="3437137"/>
              <a:ext cx="231927" cy="9999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5" name="ZoneTexte 103">
              <a:extLst>
                <a:ext uri="{FF2B5EF4-FFF2-40B4-BE49-F238E27FC236}">
                  <a16:creationId xmlns:a16="http://schemas.microsoft.com/office/drawing/2014/main" id="{01FE48D0-BF26-7FA0-F875-1D0F0EA95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6061" y="3491615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O</a:t>
              </a:r>
              <a:r>
                <a:rPr lang="fr-FR" altLang="fr-FR" sz="1800" b="1" baseline="-2500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66" name="Flèche droite 104">
              <a:extLst>
                <a:ext uri="{FF2B5EF4-FFF2-40B4-BE49-F238E27FC236}">
                  <a16:creationId xmlns:a16="http://schemas.microsoft.com/office/drawing/2014/main" id="{9E372BDE-9FFE-C1B9-0789-73A7DAF97554}"/>
                </a:ext>
              </a:extLst>
            </p:cNvPr>
            <p:cNvSpPr/>
            <p:nvPr/>
          </p:nvSpPr>
          <p:spPr>
            <a:xfrm rot="11522852">
              <a:off x="5495655" y="3365430"/>
              <a:ext cx="217534" cy="6339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7" name="ZoneTexte 105">
              <a:extLst>
                <a:ext uri="{FF2B5EF4-FFF2-40B4-BE49-F238E27FC236}">
                  <a16:creationId xmlns:a16="http://schemas.microsoft.com/office/drawing/2014/main" id="{60CF1DFD-84F8-8983-EBBE-651956B93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7739" y="3462667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O</a:t>
              </a:r>
              <a:r>
                <a:rPr lang="fr-FR" altLang="fr-FR" sz="1800" b="1" baseline="-2500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69" name="ZoneTexte 3">
            <a:extLst>
              <a:ext uri="{FF2B5EF4-FFF2-40B4-BE49-F238E27FC236}">
                <a16:creationId xmlns:a16="http://schemas.microsoft.com/office/drawing/2014/main" id="{3F63EE2A-6F8A-0390-8EE9-81567BF6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813" y="132700"/>
            <a:ext cx="85418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2B7758"/>
                </a:solidFill>
                <a:latin typeface="Marianne"/>
                <a:ea typeface="+mj-ea"/>
                <a:cs typeface="+mj-cs"/>
              </a:rPr>
              <a:t>Redox</a:t>
            </a:r>
            <a:r>
              <a:rPr lang="en-US" altLang="fr-FR" sz="1800" b="1" dirty="0">
                <a:latin typeface="Calibri" panose="020F0502020204030204" pitchFamily="34" charset="0"/>
              </a:rPr>
              <a:t> </a:t>
            </a:r>
            <a:r>
              <a:rPr lang="en-US" altLang="fr-FR" sz="2800" dirty="0">
                <a:solidFill>
                  <a:srgbClr val="2B7758"/>
                </a:solidFill>
                <a:latin typeface="Marianne"/>
                <a:ea typeface="+mj-ea"/>
                <a:cs typeface="+mj-cs"/>
              </a:rPr>
              <a:t>zones and microenvironments in sediments</a:t>
            </a:r>
          </a:p>
        </p:txBody>
      </p:sp>
      <p:sp>
        <p:nvSpPr>
          <p:cNvPr id="70" name="ZoneTexte 6">
            <a:extLst>
              <a:ext uri="{FF2B5EF4-FFF2-40B4-BE49-F238E27FC236}">
                <a16:creationId xmlns:a16="http://schemas.microsoft.com/office/drawing/2014/main" id="{B23F0CEF-D166-F648-B955-06C1A04F4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1" y="2210430"/>
            <a:ext cx="560459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à"/>
            </a:pP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Development of </a:t>
            </a:r>
            <a:r>
              <a:rPr lang="en-US" altLang="fr-FR" sz="2000" i="1" dirty="0">
                <a:latin typeface="Calibri" panose="020F0502020204030204" pitchFamily="34" charset="0"/>
                <a:sym typeface="Wingdings" panose="05000000000000000000" pitchFamily="2" charset="2"/>
              </a:rPr>
              <a:t>in situ,</a:t>
            </a: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 high-resolution methods:</a:t>
            </a:r>
          </a:p>
          <a:p>
            <a:pPr eaLnBrk="1" hangingPunct="1"/>
            <a:endParaRPr lang="en-US" altLang="fr-F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fr-FR" sz="2000" u="sng" dirty="0">
                <a:latin typeface="Calibri" panose="020F0502020204030204" pitchFamily="34" charset="0"/>
                <a:sym typeface="Wingdings" panose="05000000000000000000" pitchFamily="2" charset="2"/>
              </a:rPr>
              <a:t>1 dimension:</a:t>
            </a: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- microelectrodes, 50-100 µm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1D DET, mm </a:t>
            </a:r>
          </a:p>
          <a:p>
            <a:pPr eaLnBrk="1" hangingPunct="1"/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(diffusive equilibration in thin films )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1D DGT, mm </a:t>
            </a:r>
          </a:p>
          <a:p>
            <a:pPr eaLnBrk="1" hangingPunct="1"/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(diffusive gradients in thin films)</a:t>
            </a:r>
          </a:p>
          <a:p>
            <a:pPr eaLnBrk="1" hangingPunct="1"/>
            <a:endParaRPr lang="en-US" altLang="fr-FR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fr-FR" sz="2000" u="sng" dirty="0">
                <a:latin typeface="Calibri" panose="020F0502020204030204" pitchFamily="34" charset="0"/>
                <a:sym typeface="Wingdings" panose="05000000000000000000" pitchFamily="2" charset="2"/>
              </a:rPr>
              <a:t>2 dimensions:</a:t>
            </a: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- 2D DGT, 100 µm</a:t>
            </a:r>
          </a:p>
          <a:p>
            <a:pPr eaLnBrk="1" hangingPunct="1"/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- planar </a:t>
            </a:r>
            <a:r>
              <a:rPr lang="en-US" altLang="fr-FR" sz="2000" dirty="0" err="1">
                <a:latin typeface="Calibri" panose="020F0502020204030204" pitchFamily="34" charset="0"/>
                <a:sym typeface="Wingdings" panose="05000000000000000000" pitchFamily="2" charset="2"/>
              </a:rPr>
              <a:t>optodes</a:t>
            </a: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, µm</a:t>
            </a:r>
          </a:p>
          <a:p>
            <a:pPr eaLnBrk="1" hangingPunct="1"/>
            <a:r>
              <a:rPr lang="en-US" altLang="fr-F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US" altLang="fr-FR" sz="2000" b="1" dirty="0">
                <a:solidFill>
                  <a:srgbClr val="2B7758"/>
                </a:solidFill>
                <a:latin typeface="Marianne"/>
                <a:ea typeface="+mj-ea"/>
                <a:cs typeface="+mj-cs"/>
                <a:sym typeface="Wingdings" panose="05000000000000000000" pitchFamily="2" charset="2"/>
              </a:rPr>
              <a:t>2D DET</a:t>
            </a:r>
            <a:r>
              <a:rPr lang="en-US" altLang="fr-F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µm to mm</a:t>
            </a:r>
            <a:endParaRPr lang="en-US" altLang="fr-FR" sz="2000" dirty="0"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21B9A8-EA23-1F4F-7649-8F80E8888C4C}"/>
              </a:ext>
            </a:extLst>
          </p:cNvPr>
          <p:cNvSpPr txBox="1"/>
          <p:nvPr/>
        </p:nvSpPr>
        <p:spPr>
          <a:xfrm>
            <a:off x="2771140" y="878116"/>
            <a:ext cx="6355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fr-FR" sz="1800" b="1" dirty="0">
                <a:latin typeface="Calibri" panose="020F0502020204030204" pitchFamily="34" charset="0"/>
              </a:rPr>
              <a:t>Microheterogeneities: </a:t>
            </a:r>
            <a:r>
              <a:rPr lang="en-US" altLang="fr-FR" sz="1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fr-FR" sz="1800" dirty="0">
                <a:latin typeface="Calibri" panose="020F0502020204030204" pitchFamily="34" charset="0"/>
              </a:rPr>
              <a:t>bioturbation/</a:t>
            </a:r>
            <a:r>
              <a:rPr lang="en-US" altLang="fr-FR" sz="1800" dirty="0" err="1">
                <a:latin typeface="Calibri" panose="020F0502020204030204" pitchFamily="34" charset="0"/>
              </a:rPr>
              <a:t>bioirrigation</a:t>
            </a:r>
            <a:r>
              <a:rPr lang="en-US" altLang="fr-FR" sz="1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fr-FR" sz="1800" dirty="0">
                <a:latin typeface="Calibri" panose="020F0502020204030204" pitchFamily="34" charset="0"/>
              </a:rPr>
              <a:t>OM patches</a:t>
            </a:r>
          </a:p>
          <a:p>
            <a:pPr eaLnBrk="1" hangingPunct="1">
              <a:buFontTx/>
              <a:buChar char="-"/>
            </a:pPr>
            <a:r>
              <a:rPr lang="en-US" altLang="fr-FR" sz="1800" dirty="0">
                <a:latin typeface="Calibri" panose="020F0502020204030204" pitchFamily="34" charset="0"/>
              </a:rPr>
              <a:t>production/consumption of solutes by roots, burrows</a:t>
            </a:r>
          </a:p>
        </p:txBody>
      </p:sp>
    </p:spTree>
    <p:extLst>
      <p:ext uri="{BB962C8B-B14F-4D97-AF65-F5344CB8AC3E}">
        <p14:creationId xmlns:p14="http://schemas.microsoft.com/office/powerpoint/2010/main" val="31409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 sz="3200" dirty="0"/>
              <a:t>2D-DET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E0E94-7C47-E668-1728-355FC5E6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054" y="537953"/>
            <a:ext cx="7816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dirty="0">
                <a:latin typeface="Calibri" panose="020F0502020204030204" pitchFamily="34" charset="0"/>
              </a:rPr>
              <a:t>Diffusive </a:t>
            </a:r>
            <a:r>
              <a:rPr lang="fr-FR" altLang="fr-FR" b="1" dirty="0" err="1">
                <a:latin typeface="Calibri" panose="020F0502020204030204" pitchFamily="34" charset="0"/>
              </a:rPr>
              <a:t>Equilibrium</a:t>
            </a:r>
            <a:r>
              <a:rPr lang="fr-FR" altLang="fr-FR" b="1" dirty="0">
                <a:latin typeface="Calibri" panose="020F0502020204030204" pitchFamily="34" charset="0"/>
              </a:rPr>
              <a:t> in </a:t>
            </a:r>
            <a:r>
              <a:rPr lang="fr-FR" altLang="fr-FR" b="1" dirty="0" err="1">
                <a:latin typeface="Calibri" panose="020F0502020204030204" pitchFamily="34" charset="0"/>
              </a:rPr>
              <a:t>Thin</a:t>
            </a:r>
            <a:r>
              <a:rPr lang="fr-FR" altLang="fr-FR" b="1" dirty="0">
                <a:latin typeface="Calibri" panose="020F0502020204030204" pitchFamily="34" charset="0"/>
              </a:rPr>
              <a:t> film (DET) </a:t>
            </a:r>
          </a:p>
          <a:p>
            <a:pPr eaLnBrk="1" hangingPunct="1"/>
            <a:r>
              <a:rPr lang="fr-FR" altLang="fr-FR" sz="2000" dirty="0">
                <a:latin typeface="Calibri" panose="020F0502020204030204" pitchFamily="34" charset="0"/>
              </a:rPr>
              <a:t>Davison </a:t>
            </a:r>
            <a:r>
              <a:rPr lang="fr-FR" altLang="fr-FR" sz="2000" i="1" dirty="0">
                <a:latin typeface="Calibri" panose="020F0502020204030204" pitchFamily="34" charset="0"/>
              </a:rPr>
              <a:t>et al.</a:t>
            </a:r>
            <a:r>
              <a:rPr lang="fr-FR" altLang="fr-FR" sz="2000" dirty="0">
                <a:latin typeface="Calibri" panose="020F0502020204030204" pitchFamily="34" charset="0"/>
              </a:rPr>
              <a:t>, Nature, 1991</a:t>
            </a:r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C14E89BE-7692-6A3C-FC80-84989DD0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5081796"/>
            <a:ext cx="9442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i="1" dirty="0">
                <a:latin typeface="Calibri" panose="020F0502020204030204" pitchFamily="34" charset="0"/>
                <a:sym typeface="Wingdings" panose="05000000000000000000" pitchFamily="2" charset="2"/>
              </a:rPr>
              <a:t>In situ</a:t>
            </a: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 sampling with a hydrogel probe </a:t>
            </a:r>
            <a:r>
              <a:rPr lang="fr-FR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 diffusional equilibrium with porewater solutes</a:t>
            </a:r>
          </a:p>
          <a:p>
            <a:pPr eaLnBrk="1" hangingPunct="1"/>
            <a:endParaRPr lang="en-US" altLang="fr-F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Representativeness of porewater composition on a short time (4-5h)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endParaRPr lang="en-US" altLang="fr-FR" sz="2000" dirty="0">
              <a:latin typeface="Calibri" panose="020F0502020204030204" pitchFamily="34" charset="0"/>
            </a:endParaRPr>
          </a:p>
        </p:txBody>
      </p:sp>
      <p:grpSp>
        <p:nvGrpSpPr>
          <p:cNvPr id="7" name="Grouper 8">
            <a:extLst>
              <a:ext uri="{FF2B5EF4-FFF2-40B4-BE49-F238E27FC236}">
                <a16:creationId xmlns:a16="http://schemas.microsoft.com/office/drawing/2014/main" id="{49A6E360-46CE-AD2D-ACCA-B38D08B3CE87}"/>
              </a:ext>
            </a:extLst>
          </p:cNvPr>
          <p:cNvGrpSpPr>
            <a:grpSpLocks/>
          </p:cNvGrpSpPr>
          <p:nvPr/>
        </p:nvGrpSpPr>
        <p:grpSpPr bwMode="auto">
          <a:xfrm>
            <a:off x="822325" y="1388268"/>
            <a:ext cx="3511550" cy="3563938"/>
            <a:chOff x="242227" y="1353471"/>
            <a:chExt cx="3512320" cy="3563412"/>
          </a:xfrm>
        </p:grpSpPr>
        <p:sp>
          <p:nvSpPr>
            <p:cNvPr id="8" name="Parallélogramme 7">
              <a:extLst>
                <a:ext uri="{FF2B5EF4-FFF2-40B4-BE49-F238E27FC236}">
                  <a16:creationId xmlns:a16="http://schemas.microsoft.com/office/drawing/2014/main" id="{12E9B8B7-16FA-EE57-E205-AA61AA5234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3717">
              <a:off x="729697" y="1923300"/>
              <a:ext cx="1502104" cy="2534863"/>
            </a:xfrm>
            <a:prstGeom prst="parallelogram">
              <a:avLst>
                <a:gd name="adj" fmla="val 25000"/>
              </a:avLst>
            </a:prstGeom>
            <a:solidFill>
              <a:srgbClr val="BFBFBF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dist="38100" dir="8100000" algn="tr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Parallélogramme 8">
              <a:extLst>
                <a:ext uri="{FF2B5EF4-FFF2-40B4-BE49-F238E27FC236}">
                  <a16:creationId xmlns:a16="http://schemas.microsoft.com/office/drawing/2014/main" id="{DF6761E6-FBBF-58A0-3AC7-B8A98357B587}"/>
                </a:ext>
              </a:extLst>
            </p:cNvPr>
            <p:cNvSpPr/>
            <p:nvPr/>
          </p:nvSpPr>
          <p:spPr>
            <a:xfrm rot="21092491">
              <a:off x="871015" y="2002663"/>
              <a:ext cx="1263927" cy="2395183"/>
            </a:xfrm>
            <a:prstGeom prst="parallelogram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0" name="Parallélogramme 9">
              <a:extLst>
                <a:ext uri="{FF2B5EF4-FFF2-40B4-BE49-F238E27FC236}">
                  <a16:creationId xmlns:a16="http://schemas.microsoft.com/office/drawing/2014/main" id="{38ADB19E-2443-2B13-DF91-94ECDA4CBEAA}"/>
                </a:ext>
              </a:extLst>
            </p:cNvPr>
            <p:cNvSpPr/>
            <p:nvPr/>
          </p:nvSpPr>
          <p:spPr>
            <a:xfrm rot="21092491">
              <a:off x="1644297" y="2002663"/>
              <a:ext cx="1263927" cy="2395183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1" name="Parallélogramme 10">
              <a:extLst>
                <a:ext uri="{FF2B5EF4-FFF2-40B4-BE49-F238E27FC236}">
                  <a16:creationId xmlns:a16="http://schemas.microsoft.com/office/drawing/2014/main" id="{73719989-E4D2-5CF2-3685-0FDE80944583}"/>
                </a:ext>
              </a:extLst>
            </p:cNvPr>
            <p:cNvSpPr/>
            <p:nvPr/>
          </p:nvSpPr>
          <p:spPr>
            <a:xfrm rot="21092491">
              <a:off x="2490620" y="2002663"/>
              <a:ext cx="1263927" cy="2395183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ZoneTexte 38">
              <a:extLst>
                <a:ext uri="{FF2B5EF4-FFF2-40B4-BE49-F238E27FC236}">
                  <a16:creationId xmlns:a16="http://schemas.microsoft.com/office/drawing/2014/main" id="{A7F73CDE-3069-80BB-F6DD-4D3C37726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113" y="4296579"/>
              <a:ext cx="375496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>
                  <a:solidFill>
                    <a:schemeClr val="bg1"/>
                  </a:solidFill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13" name="ZoneTexte 40">
              <a:extLst>
                <a:ext uri="{FF2B5EF4-FFF2-40B4-BE49-F238E27FC236}">
                  <a16:creationId xmlns:a16="http://schemas.microsoft.com/office/drawing/2014/main" id="{8C707A6C-A938-87F4-CEC1-363104611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42067" y="2998494"/>
              <a:ext cx="22446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>
                  <a:latin typeface="Calibri" panose="020F0502020204030204" pitchFamily="34" charset="0"/>
                </a:rPr>
                <a:t>Polyacrylamide gel</a:t>
              </a:r>
            </a:p>
          </p:txBody>
        </p:sp>
        <p:sp>
          <p:nvSpPr>
            <p:cNvPr id="14" name="ZoneTexte 41">
              <a:extLst>
                <a:ext uri="{FF2B5EF4-FFF2-40B4-BE49-F238E27FC236}">
                  <a16:creationId xmlns:a16="http://schemas.microsoft.com/office/drawing/2014/main" id="{FA7B0E61-D5DB-5F73-0357-24AC03123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876346" y="2956303"/>
              <a:ext cx="24482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>
                  <a:latin typeface="Calibri" panose="020F0502020204030204" pitchFamily="34" charset="0"/>
                </a:rPr>
                <a:t>0.2 </a:t>
              </a:r>
              <a:r>
                <a:rPr lang="fr-FR" altLang="fr-FR" sz="1800">
                  <a:latin typeface="Symbol" panose="05050102010706020507" pitchFamily="18" charset="2"/>
                </a:rPr>
                <a:t>m</a:t>
              </a:r>
              <a:r>
                <a:rPr lang="fr-FR" altLang="fr-FR" sz="1800">
                  <a:latin typeface="Calibri" panose="020F0502020204030204" pitchFamily="34" charset="0"/>
                </a:rPr>
                <a:t>m pvdf membrane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BD1D7FDC-AAD0-7B68-1B45-3DF924DFD477}"/>
                </a:ext>
              </a:extLst>
            </p:cNvPr>
            <p:cNvCxnSpPr/>
            <p:nvPr/>
          </p:nvCxnSpPr>
          <p:spPr>
            <a:xfrm flipH="1">
              <a:off x="842434" y="2001075"/>
              <a:ext cx="57163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64A24203-6B76-B308-94FF-6C31118AB330}"/>
                </a:ext>
              </a:extLst>
            </p:cNvPr>
            <p:cNvCxnSpPr/>
            <p:nvPr/>
          </p:nvCxnSpPr>
          <p:spPr>
            <a:xfrm flipH="1">
              <a:off x="683649" y="1988377"/>
              <a:ext cx="0" cy="2534864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45">
              <a:extLst>
                <a:ext uri="{FF2B5EF4-FFF2-40B4-BE49-F238E27FC236}">
                  <a16:creationId xmlns:a16="http://schemas.microsoft.com/office/drawing/2014/main" id="{BB2FB937-9975-5D93-4537-36A5E06EF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07056" y="3202220"/>
              <a:ext cx="10678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>
                  <a:solidFill>
                    <a:schemeClr val="bg1"/>
                  </a:solidFill>
                  <a:latin typeface="Calibri" panose="020F0502020204030204" pitchFamily="34" charset="0"/>
                </a:rPr>
                <a:t>165 mm</a:t>
              </a:r>
            </a:p>
          </p:txBody>
        </p:sp>
        <p:sp>
          <p:nvSpPr>
            <p:cNvPr id="18" name="ZoneTexte 46">
              <a:extLst>
                <a:ext uri="{FF2B5EF4-FFF2-40B4-BE49-F238E27FC236}">
                  <a16:creationId xmlns:a16="http://schemas.microsoft.com/office/drawing/2014/main" id="{B472DF92-28B4-D491-FA00-91B352462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50603">
              <a:off x="927006" y="1353471"/>
              <a:ext cx="1001322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>
                  <a:solidFill>
                    <a:schemeClr val="bg1"/>
                  </a:solidFill>
                  <a:latin typeface="Calibri" panose="020F0502020204030204" pitchFamily="34" charset="0"/>
                </a:rPr>
                <a:t>80 mm</a:t>
              </a: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80257B7-9E9F-4319-6DF3-CC5D44CDA92D}"/>
                </a:ext>
              </a:extLst>
            </p:cNvPr>
            <p:cNvCxnSpPr/>
            <p:nvPr/>
          </p:nvCxnSpPr>
          <p:spPr>
            <a:xfrm flipV="1">
              <a:off x="971050" y="1985203"/>
              <a:ext cx="0" cy="158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1322BEEF-1CBB-F3FC-2928-AAF136616FF1}"/>
                </a:ext>
              </a:extLst>
            </p:cNvPr>
            <p:cNvCxnSpPr/>
            <p:nvPr/>
          </p:nvCxnSpPr>
          <p:spPr>
            <a:xfrm flipH="1">
              <a:off x="899596" y="1628068"/>
              <a:ext cx="1079737" cy="144441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58">
              <a:extLst>
                <a:ext uri="{FF2B5EF4-FFF2-40B4-BE49-F238E27FC236}">
                  <a16:creationId xmlns:a16="http://schemas.microsoft.com/office/drawing/2014/main" id="{AF2D83AC-47E4-FD63-5150-768BB45C7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4581127"/>
              <a:ext cx="910294" cy="33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>
                  <a:solidFill>
                    <a:schemeClr val="bg1"/>
                  </a:solidFill>
                  <a:latin typeface="Calibri" panose="020F0502020204030204" pitchFamily="34" charset="0"/>
                </a:rPr>
                <a:t>3 mm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1D725E9F-7AC8-C111-6753-652DE985EA7D}"/>
                </a:ext>
              </a:extLst>
            </p:cNvPr>
            <p:cNvCxnSpPr/>
            <p:nvPr/>
          </p:nvCxnSpPr>
          <p:spPr>
            <a:xfrm flipH="1">
              <a:off x="899596" y="4651809"/>
              <a:ext cx="287401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age 22" descr="Une image contenant sol, plein air, brique, matériau de construction&#10;&#10;Description générée automatiquement">
            <a:extLst>
              <a:ext uri="{FF2B5EF4-FFF2-40B4-BE49-F238E27FC236}">
                <a16:creationId xmlns:a16="http://schemas.microsoft.com/office/drawing/2014/main" id="{F6A16F0B-E22D-3CA6-F825-2B1DD61F9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09" y="1438275"/>
            <a:ext cx="4685240" cy="3513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60F21AB-0BF8-D379-693D-0B3C07B9F5D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25250-D91F-5863-4A92-988AD5540C45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 sz="3200" dirty="0"/>
              <a:t>2D-DET + </a:t>
            </a:r>
            <a:r>
              <a:rPr lang="fr-FR" sz="3200" dirty="0" err="1"/>
              <a:t>colorimetry</a:t>
            </a:r>
            <a:endParaRPr lang="fr-FR" sz="3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BF383F-0866-DBA1-83E7-E872A33F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7" y="833860"/>
            <a:ext cx="6100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2000" dirty="0">
                <a:latin typeface="Calibri" panose="020F0502020204030204" pitchFamily="34" charset="0"/>
              </a:rPr>
              <a:t>Jézéquel </a:t>
            </a:r>
            <a:r>
              <a:rPr lang="en-US" altLang="fr-FR" sz="2000" i="1" dirty="0">
                <a:latin typeface="Calibri" panose="020F0502020204030204" pitchFamily="34" charset="0"/>
              </a:rPr>
              <a:t>et al</a:t>
            </a:r>
            <a:r>
              <a:rPr lang="en-US" altLang="fr-FR" sz="2000" dirty="0">
                <a:latin typeface="Calibri" panose="020F0502020204030204" pitchFamily="34" charset="0"/>
              </a:rPr>
              <a:t>., Estuarine, Coastal &amp; Shelf Science, 2007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3584CC-593A-82C5-B03B-297FDB657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7" y="1419135"/>
            <a:ext cx="9218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b="1" dirty="0">
                <a:latin typeface="Calibri" panose="020F0502020204030204" pitchFamily="34" charset="0"/>
              </a:rPr>
              <a:t>Colorimetric methods</a:t>
            </a:r>
            <a:r>
              <a:rPr lang="en-US" altLang="fr-FR" sz="2000" dirty="0">
                <a:latin typeface="Calibri" panose="020F0502020204030204" pitchFamily="34" charset="0"/>
              </a:rPr>
              <a:t>: reliable, specific, highly sensitive</a:t>
            </a:r>
            <a:endParaRPr lang="en-US" altLang="fr-FR" sz="1000" dirty="0">
              <a:latin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23D7EF7-4D24-ED00-FA97-EB107405C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3925888"/>
            <a:ext cx="494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« probe gel » equilibrated with porewater solutes within the sediment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200D0AA-4842-6C08-37BC-E478153CA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3117056"/>
            <a:ext cx="554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« reagent gel » equilibrated with a solution of a colorimetric reagent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C7AE3CE-E52E-EB26-BC21-2B47990F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5143500"/>
            <a:ext cx="896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 Acquisition of a picture with a flatbed scanner</a:t>
            </a:r>
            <a:endParaRPr lang="en-US" altLang="fr-FR" sz="2000" dirty="0">
              <a:latin typeface="Calibri" panose="020F0502020204030204" pitchFamily="34" charset="0"/>
            </a:endParaRPr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BD7EEC8D-8235-17DD-CA7D-D869E22F7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3276600"/>
            <a:ext cx="1141412" cy="1681163"/>
          </a:xfrm>
          <a:prstGeom prst="parallelogram">
            <a:avLst>
              <a:gd name="adj" fmla="val 0"/>
            </a:avLst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Parallélogramme 27">
            <a:extLst>
              <a:ext uri="{FF2B5EF4-FFF2-40B4-BE49-F238E27FC236}">
                <a16:creationId xmlns:a16="http://schemas.microsoft.com/office/drawing/2014/main" id="{805B85A2-96B1-E1C9-689F-F61F08B82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2982913"/>
            <a:ext cx="1141412" cy="1679575"/>
          </a:xfrm>
          <a:prstGeom prst="parallelogram">
            <a:avLst>
              <a:gd name="adj" fmla="val 0"/>
            </a:avLst>
          </a:prstGeom>
          <a:solidFill>
            <a:srgbClr val="FFFF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971BBE0-BF82-191C-D39A-3886CD79A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" y="2297083"/>
            <a:ext cx="96139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 Superposition of a probe gel and a reagent gel </a:t>
            </a:r>
            <a:r>
              <a:rPr lang="fr-FR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fr-FR" sz="2000" dirty="0">
                <a:latin typeface="Calibri" panose="020F0502020204030204" pitchFamily="34" charset="0"/>
                <a:sym typeface="Wingdings" panose="05000000000000000000" pitchFamily="2" charset="2"/>
              </a:rPr>
              <a:t>rapid appearance of coloration</a:t>
            </a:r>
          </a:p>
        </p:txBody>
      </p:sp>
      <p:pic>
        <p:nvPicPr>
          <p:cNvPr id="30" name="Image 29" descr="Capture d’écran 2016-10-26 à 16.22.59.png">
            <a:extLst>
              <a:ext uri="{FF2B5EF4-FFF2-40B4-BE49-F238E27FC236}">
                <a16:creationId xmlns:a16="http://schemas.microsoft.com/office/drawing/2014/main" id="{7923B8ED-5C35-305E-1E74-AEE53A7AC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3028950"/>
            <a:ext cx="1770063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17">
            <a:extLst>
              <a:ext uri="{FF2B5EF4-FFF2-40B4-BE49-F238E27FC236}">
                <a16:creationId xmlns:a16="http://schemas.microsoft.com/office/drawing/2014/main" id="{E2298FD3-053D-FD99-F411-2A499ECBD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48425"/>
            <a:ext cx="697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>
                <a:latin typeface="Calibri" panose="020F0502020204030204" pitchFamily="34" charset="0"/>
              </a:rPr>
              <a:t>Reaction time &lt; 5 min</a:t>
            </a:r>
          </a:p>
        </p:txBody>
      </p:sp>
      <p:sp>
        <p:nvSpPr>
          <p:cNvPr id="32" name="Forme libre 19">
            <a:extLst>
              <a:ext uri="{FF2B5EF4-FFF2-40B4-BE49-F238E27FC236}">
                <a16:creationId xmlns:a16="http://schemas.microsoft.com/office/drawing/2014/main" id="{358AD65E-6B14-891C-ADC8-4C3200634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3530600"/>
            <a:ext cx="1128712" cy="366713"/>
          </a:xfrm>
          <a:custGeom>
            <a:avLst/>
            <a:gdLst>
              <a:gd name="T0" fmla="*/ 0 w 1128889"/>
              <a:gd name="T1" fmla="*/ 225454 h 366889"/>
              <a:gd name="T2" fmla="*/ 98733 w 1128889"/>
              <a:gd name="T3" fmla="*/ 70454 h 366889"/>
              <a:gd name="T4" fmla="*/ 253880 w 1128889"/>
              <a:gd name="T5" fmla="*/ 0 h 366889"/>
              <a:gd name="T6" fmla="*/ 465448 w 1128889"/>
              <a:gd name="T7" fmla="*/ 0 h 366889"/>
              <a:gd name="T8" fmla="*/ 705223 w 1128889"/>
              <a:gd name="T9" fmla="*/ 70454 h 366889"/>
              <a:gd name="T10" fmla="*/ 846268 w 1128889"/>
              <a:gd name="T11" fmla="*/ 126817 h 366889"/>
              <a:gd name="T12" fmla="*/ 1001418 w 1128889"/>
              <a:gd name="T13" fmla="*/ 126817 h 366889"/>
              <a:gd name="T14" fmla="*/ 1128358 w 1128889"/>
              <a:gd name="T15" fmla="*/ 56363 h 366889"/>
              <a:gd name="T16" fmla="*/ 1128358 w 1128889"/>
              <a:gd name="T17" fmla="*/ 239544 h 366889"/>
              <a:gd name="T18" fmla="*/ 888582 w 1128889"/>
              <a:gd name="T19" fmla="*/ 267725 h 366889"/>
              <a:gd name="T20" fmla="*/ 620598 w 1128889"/>
              <a:gd name="T21" fmla="*/ 197271 h 366889"/>
              <a:gd name="T22" fmla="*/ 409031 w 1128889"/>
              <a:gd name="T23" fmla="*/ 169090 h 366889"/>
              <a:gd name="T24" fmla="*/ 267985 w 1128889"/>
              <a:gd name="T25" fmla="*/ 155000 h 366889"/>
              <a:gd name="T26" fmla="*/ 126940 w 1128889"/>
              <a:gd name="T27" fmla="*/ 324088 h 366889"/>
              <a:gd name="T28" fmla="*/ 0 w 1128889"/>
              <a:gd name="T29" fmla="*/ 366361 h 366889"/>
              <a:gd name="T30" fmla="*/ 0 w 1128889"/>
              <a:gd name="T31" fmla="*/ 225454 h 3668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8889"/>
              <a:gd name="T49" fmla="*/ 0 h 366889"/>
              <a:gd name="T50" fmla="*/ 1128889 w 1128889"/>
              <a:gd name="T51" fmla="*/ 366889 h 3668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8889" h="366889">
                <a:moveTo>
                  <a:pt x="0" y="225778"/>
                </a:moveTo>
                <a:lnTo>
                  <a:pt x="98778" y="70556"/>
                </a:lnTo>
                <a:lnTo>
                  <a:pt x="254000" y="0"/>
                </a:lnTo>
                <a:lnTo>
                  <a:pt x="465667" y="0"/>
                </a:lnTo>
                <a:lnTo>
                  <a:pt x="705556" y="70556"/>
                </a:lnTo>
                <a:lnTo>
                  <a:pt x="846667" y="127000"/>
                </a:lnTo>
                <a:lnTo>
                  <a:pt x="1001889" y="127000"/>
                </a:lnTo>
                <a:lnTo>
                  <a:pt x="1128889" y="56444"/>
                </a:lnTo>
                <a:lnTo>
                  <a:pt x="1128889" y="239889"/>
                </a:lnTo>
                <a:lnTo>
                  <a:pt x="889000" y="268111"/>
                </a:lnTo>
                <a:lnTo>
                  <a:pt x="620889" y="197556"/>
                </a:lnTo>
                <a:lnTo>
                  <a:pt x="409223" y="169333"/>
                </a:lnTo>
                <a:lnTo>
                  <a:pt x="268111" y="155222"/>
                </a:lnTo>
                <a:lnTo>
                  <a:pt x="127000" y="324556"/>
                </a:lnTo>
                <a:lnTo>
                  <a:pt x="0" y="366889"/>
                </a:lnTo>
                <a:lnTo>
                  <a:pt x="0" y="225778"/>
                </a:lnTo>
                <a:close/>
              </a:path>
            </a:pathLst>
          </a:custGeom>
          <a:solidFill>
            <a:srgbClr val="9900CC"/>
          </a:solidFill>
          <a:ln w="9525">
            <a:solidFill>
              <a:srgbClr val="9900C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ZoneTexte 17">
            <a:extLst>
              <a:ext uri="{FF2B5EF4-FFF2-40B4-BE49-F238E27FC236}">
                <a16:creationId xmlns:a16="http://schemas.microsoft.com/office/drawing/2014/main" id="{2EAF418B-C562-24BF-4D74-BEE8DB401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4350" y="3275013"/>
            <a:ext cx="1982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CA" altLang="fr-FR" sz="1800" dirty="0" err="1"/>
              <a:t>Dissolved</a:t>
            </a:r>
            <a:r>
              <a:rPr lang="fr-CA" altLang="fr-FR" sz="1800" dirty="0"/>
              <a:t> Fe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CC3994B-0AC8-87B0-6A23-9919C2D65F6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0209213" y="3487738"/>
            <a:ext cx="465137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ZoneTexte 21">
            <a:extLst>
              <a:ext uri="{FF2B5EF4-FFF2-40B4-BE49-F238E27FC236}">
                <a16:creationId xmlns:a16="http://schemas.microsoft.com/office/drawing/2014/main" id="{164EBE19-20C2-DC75-7F14-748748BE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7200" y="4835525"/>
            <a:ext cx="1779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CA" altLang="fr-FR" sz="1800" dirty="0"/>
              <a:t>S(-II) by DGT-like tape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8286BB3-622B-BE11-67EB-BAD2C06FA35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0204450" y="5048250"/>
            <a:ext cx="46513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036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10365 0.047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 animBg="1"/>
      <p:bldP spid="28" grpId="0" animBg="1"/>
      <p:bldP spid="28" grpId="1" animBg="1"/>
      <p:bldP spid="29" grpId="0"/>
      <p:bldP spid="31" grpId="0"/>
      <p:bldP spid="32" grpId="0" animBg="1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9AE8B34-B9EA-55A0-A37C-F0A8400B620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FD420CD-C113-5CBF-B7B5-280A5FA0F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3567430"/>
            <a:ext cx="367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CA" altLang="fr-FR" sz="1800">
                <a:solidFill>
                  <a:srgbClr val="000000"/>
                </a:solidFill>
                <a:latin typeface="Calibri" panose="020F0502020204030204" pitchFamily="34" charset="0"/>
              </a:rPr>
              <a:t>Probe gel</a:t>
            </a:r>
            <a:endParaRPr lang="en-US" altLang="fr-FR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FDB67-72AB-AA99-C40B-2846DC42E7CB}"/>
              </a:ext>
            </a:extLst>
          </p:cNvPr>
          <p:cNvSpPr/>
          <p:nvPr/>
        </p:nvSpPr>
        <p:spPr>
          <a:xfrm>
            <a:off x="869950" y="3064193"/>
            <a:ext cx="1368425" cy="7143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6BF7F07-2E01-6591-6F63-3D70373A7D77}"/>
              </a:ext>
            </a:extLst>
          </p:cNvPr>
          <p:cNvCxnSpPr/>
          <p:nvPr/>
        </p:nvCxnSpPr>
        <p:spPr>
          <a:xfrm rot="5400000">
            <a:off x="1450181" y="3901599"/>
            <a:ext cx="288925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90FE87D-9B3A-FEF4-6A0A-61D3485AEE3F}"/>
              </a:ext>
            </a:extLst>
          </p:cNvPr>
          <p:cNvSpPr/>
          <p:nvPr/>
        </p:nvSpPr>
        <p:spPr>
          <a:xfrm>
            <a:off x="869950" y="3856355"/>
            <a:ext cx="1368425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333800-47B6-F805-357E-CD1A07FCB7C0}"/>
              </a:ext>
            </a:extLst>
          </p:cNvPr>
          <p:cNvSpPr/>
          <p:nvPr/>
        </p:nvSpPr>
        <p:spPr>
          <a:xfrm>
            <a:off x="869950" y="4648518"/>
            <a:ext cx="1368425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3DB8F2F-9081-2BFE-09B1-6704F01DF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2916555"/>
            <a:ext cx="403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>
                <a:solidFill>
                  <a:srgbClr val="000000"/>
                </a:solidFill>
                <a:latin typeface="Calibri" panose="020F0502020204030204" pitchFamily="34" charset="0"/>
              </a:rPr>
              <a:t>Reagent gel for Fe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8A7FA56-3ABC-4F84-BFEE-00DBBFEAB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4485106"/>
            <a:ext cx="417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Reagent gel for </a:t>
            </a:r>
            <a:r>
              <a:rPr lang="en-US" altLang="fr-FR" sz="1800" dirty="0">
                <a:solidFill>
                  <a:srgbClr val="000000"/>
                </a:solidFill>
              </a:rPr>
              <a:t>DRP</a:t>
            </a:r>
            <a:endParaRPr lang="en-US" altLang="fr-FR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4D77AD1-B09C-AA12-9996-828EEE6D5610}"/>
              </a:ext>
            </a:extLst>
          </p:cNvPr>
          <p:cNvCxnSpPr/>
          <p:nvPr/>
        </p:nvCxnSpPr>
        <p:spPr>
          <a:xfrm rot="5400000">
            <a:off x="1450181" y="4693762"/>
            <a:ext cx="288925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39">
            <a:extLst>
              <a:ext uri="{FF2B5EF4-FFF2-40B4-BE49-F238E27FC236}">
                <a16:creationId xmlns:a16="http://schemas.microsoft.com/office/drawing/2014/main" id="{A952059D-2D50-1546-C752-9BA31E337C7B}"/>
              </a:ext>
            </a:extLst>
          </p:cNvPr>
          <p:cNvGrpSpPr>
            <a:grpSpLocks/>
          </p:cNvGrpSpPr>
          <p:nvPr/>
        </p:nvGrpSpPr>
        <p:grpSpPr bwMode="auto">
          <a:xfrm>
            <a:off x="7796213" y="2002155"/>
            <a:ext cx="4622800" cy="3384550"/>
            <a:chOff x="3707904" y="1832527"/>
            <a:chExt cx="4661552" cy="2752306"/>
          </a:xfrm>
        </p:grpSpPr>
        <p:pic>
          <p:nvPicPr>
            <p:cNvPr id="31" name="Picture 3" descr="I:\Manip hyperspectrale\photos\22-2-2012\DSCN7637.JPG">
              <a:extLst>
                <a:ext uri="{FF2B5EF4-FFF2-40B4-BE49-F238E27FC236}">
                  <a16:creationId xmlns:a16="http://schemas.microsoft.com/office/drawing/2014/main" id="{68E171F0-E5EB-D849-5070-79A8564D6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832527"/>
              <a:ext cx="2886600" cy="275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64147D80-1B6F-2E7F-E795-F006696A46A5}"/>
                </a:ext>
              </a:extLst>
            </p:cNvPr>
            <p:cNvCxnSpPr/>
            <p:nvPr/>
          </p:nvCxnSpPr>
          <p:spPr>
            <a:xfrm flipH="1" flipV="1">
              <a:off x="5364739" y="3743133"/>
              <a:ext cx="1251832" cy="24011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79">
              <a:extLst>
                <a:ext uri="{FF2B5EF4-FFF2-40B4-BE49-F238E27FC236}">
                  <a16:creationId xmlns:a16="http://schemas.microsoft.com/office/drawing/2014/main" id="{E47DE967-D450-B414-EC5B-1C0A7EEC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966" y="3851655"/>
              <a:ext cx="1318371" cy="300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fr-FR" sz="1800">
                  <a:solidFill>
                    <a:srgbClr val="000000"/>
                  </a:solidFill>
                  <a:latin typeface="Calibri" panose="020F0502020204030204" pitchFamily="34" charset="0"/>
                </a:rPr>
                <a:t>gels</a:t>
              </a:r>
            </a:p>
          </p:txBody>
        </p:sp>
        <p:sp>
          <p:nvSpPr>
            <p:cNvPr id="34" name="ZoneTexte 80">
              <a:extLst>
                <a:ext uri="{FF2B5EF4-FFF2-40B4-BE49-F238E27FC236}">
                  <a16:creationId xmlns:a16="http://schemas.microsoft.com/office/drawing/2014/main" id="{BDD42389-89F9-EEF8-945C-D06F0A7F0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4419" y="2950651"/>
              <a:ext cx="2005037" cy="5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fr-FR" sz="1800">
                  <a:solidFill>
                    <a:srgbClr val="000000"/>
                  </a:solidFill>
                  <a:latin typeface="Calibri" panose="020F0502020204030204" pitchFamily="34" charset="0"/>
                </a:rPr>
                <a:t>Hyperspectral camera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FD944E47-E1A4-7B8E-5C9C-D822DB9B05A8}"/>
                </a:ext>
              </a:extLst>
            </p:cNvPr>
            <p:cNvCxnSpPr/>
            <p:nvPr/>
          </p:nvCxnSpPr>
          <p:spPr>
            <a:xfrm flipH="1" flipV="1">
              <a:off x="5076594" y="3021493"/>
              <a:ext cx="1373493" cy="1884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A5670C08-8841-3920-E528-E5C306F5A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031" y="1239261"/>
            <a:ext cx="6247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dirty="0">
                <a:latin typeface="Calibri" panose="020F0502020204030204" pitchFamily="34" charset="0"/>
              </a:rPr>
              <a:t>Cesbron </a:t>
            </a:r>
            <a:r>
              <a:rPr lang="fr-FR" altLang="fr-FR" sz="2000" i="1" dirty="0">
                <a:latin typeface="Calibri" panose="020F0502020204030204" pitchFamily="34" charset="0"/>
              </a:rPr>
              <a:t>et al</a:t>
            </a:r>
            <a:r>
              <a:rPr lang="fr-FR" altLang="fr-FR" sz="2000" dirty="0">
                <a:latin typeface="Calibri" panose="020F0502020204030204" pitchFamily="34" charset="0"/>
              </a:rPr>
              <a:t>., </a:t>
            </a:r>
            <a:r>
              <a:rPr lang="fr-FR" altLang="fr-FR" sz="2000" dirty="0" err="1">
                <a:latin typeface="Calibri" panose="020F0502020204030204" pitchFamily="34" charset="0"/>
              </a:rPr>
              <a:t>Environmental</a:t>
            </a:r>
            <a:r>
              <a:rPr lang="fr-FR" altLang="fr-FR" sz="2000" dirty="0">
                <a:latin typeface="Calibri" panose="020F0502020204030204" pitchFamily="34" charset="0"/>
              </a:rPr>
              <a:t> Science &amp; </a:t>
            </a:r>
            <a:r>
              <a:rPr lang="fr-FR" altLang="fr-FR" sz="2000" dirty="0" err="1">
                <a:latin typeface="Calibri" panose="020F0502020204030204" pitchFamily="34" charset="0"/>
              </a:rPr>
              <a:t>Technology</a:t>
            </a:r>
            <a:r>
              <a:rPr lang="fr-FR" altLang="fr-FR" sz="2000" dirty="0">
                <a:latin typeface="Calibri" panose="020F0502020204030204" pitchFamily="34" charset="0"/>
              </a:rPr>
              <a:t>, 2014</a:t>
            </a:r>
          </a:p>
        </p:txBody>
      </p:sp>
      <p:pic>
        <p:nvPicPr>
          <p:cNvPr id="37" name="Picture 2" descr="Abstract Image">
            <a:extLst>
              <a:ext uri="{FF2B5EF4-FFF2-40B4-BE49-F238E27FC236}">
                <a16:creationId xmlns:a16="http://schemas.microsoft.com/office/drawing/2014/main" id="{D3FAAF79-AD20-03C9-7C68-52230E1E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076" r="33527"/>
          <a:stretch>
            <a:fillRect/>
          </a:stretch>
        </p:blipFill>
        <p:spPr bwMode="auto">
          <a:xfrm>
            <a:off x="5438775" y="2524443"/>
            <a:ext cx="194468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Abstract Image">
            <a:extLst>
              <a:ext uri="{FF2B5EF4-FFF2-40B4-BE49-F238E27FC236}">
                <a16:creationId xmlns:a16="http://schemas.microsoft.com/office/drawing/2014/main" id="{33E76382-0473-EF56-CC92-DBBCB9AB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7" b="5409"/>
          <a:stretch>
            <a:fillRect/>
          </a:stretch>
        </p:blipFill>
        <p:spPr bwMode="auto">
          <a:xfrm>
            <a:off x="4873625" y="1945005"/>
            <a:ext cx="652463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19">
            <a:extLst>
              <a:ext uri="{FF2B5EF4-FFF2-40B4-BE49-F238E27FC236}">
                <a16:creationId xmlns:a16="http://schemas.microsoft.com/office/drawing/2014/main" id="{52940236-E6CC-C9BD-8B95-AB794443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2002155"/>
            <a:ext cx="1377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CA" altLang="fr-FR" sz="1400" b="1"/>
              <a:t>Simultaneous Fe and DRP</a:t>
            </a:r>
            <a:endParaRPr lang="fr-CA" altLang="fr-FR" sz="1400" b="1" baseline="3000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8DF16FA-5825-8D32-B41F-1C9DDF6C4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1" y="5571649"/>
            <a:ext cx="3665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CA" altLang="fr-FR" sz="1800" dirty="0"/>
              <a:t>Spectral </a:t>
            </a:r>
            <a:r>
              <a:rPr lang="fr-CA" altLang="fr-FR" sz="1800" dirty="0" err="1"/>
              <a:t>resolution</a:t>
            </a:r>
            <a:r>
              <a:rPr lang="fr-CA" altLang="fr-FR" sz="1800" dirty="0"/>
              <a:t>: 4.5 nm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71C3A22-62AD-F135-2024-275BC75E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2D-DET + </a:t>
            </a:r>
            <a:r>
              <a:rPr lang="fr-FR" sz="3200" dirty="0" err="1"/>
              <a:t>colorimetry</a:t>
            </a:r>
            <a:r>
              <a:rPr lang="fr-FR" sz="3200" dirty="0"/>
              <a:t> + hyperspectral </a:t>
            </a:r>
            <a:r>
              <a:rPr lang="fr-FR" sz="3200" dirty="0" err="1"/>
              <a:t>imagery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60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1598 L 0.00378 0.099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1574 L 0.00378 -0.099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25" grpId="0" animBg="1"/>
      <p:bldP spid="26" grpId="0" animBg="1"/>
      <p:bldP spid="26" grpId="1" animBg="1"/>
      <p:bldP spid="27" grpId="0"/>
      <p:bldP spid="2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AAE390C-2897-F936-80FD-57E3AC0C49A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F0E56F8-3354-315B-EB86-814DD08CC8A6}"/>
              </a:ext>
            </a:extLst>
          </p:cNvPr>
          <p:cNvCxnSpPr/>
          <p:nvPr/>
        </p:nvCxnSpPr>
        <p:spPr>
          <a:xfrm rot="5400000">
            <a:off x="2244724" y="1257300"/>
            <a:ext cx="288925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A2167BB-674C-8E06-7C81-146FA0146FF8}"/>
              </a:ext>
            </a:extLst>
          </p:cNvPr>
          <p:cNvCxnSpPr/>
          <p:nvPr/>
        </p:nvCxnSpPr>
        <p:spPr>
          <a:xfrm rot="5400000">
            <a:off x="5617363" y="1684733"/>
            <a:ext cx="288925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r 13">
            <a:extLst>
              <a:ext uri="{FF2B5EF4-FFF2-40B4-BE49-F238E27FC236}">
                <a16:creationId xmlns:a16="http://schemas.microsoft.com/office/drawing/2014/main" id="{020F0008-E296-59D6-9529-334F128B7D38}"/>
              </a:ext>
            </a:extLst>
          </p:cNvPr>
          <p:cNvGrpSpPr>
            <a:grpSpLocks/>
          </p:cNvGrpSpPr>
          <p:nvPr/>
        </p:nvGrpSpPr>
        <p:grpSpPr bwMode="auto">
          <a:xfrm>
            <a:off x="-39418" y="2141139"/>
            <a:ext cx="2296097" cy="2318821"/>
            <a:chOff x="5178521" y="258222"/>
            <a:chExt cx="3716550" cy="3629710"/>
          </a:xfrm>
        </p:grpSpPr>
        <p:sp>
          <p:nvSpPr>
            <p:cNvPr id="31" name="ZoneTexte 6">
              <a:extLst>
                <a:ext uri="{FF2B5EF4-FFF2-40B4-BE49-F238E27FC236}">
                  <a16:creationId xmlns:a16="http://schemas.microsoft.com/office/drawing/2014/main" id="{5EEDF5A1-FCF9-8B66-BDD0-64A8B6DA0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8220" y="258809"/>
              <a:ext cx="402197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Fe</a:t>
              </a:r>
            </a:p>
          </p:txBody>
        </p:sp>
        <p:pic>
          <p:nvPicPr>
            <p:cNvPr id="32" name="Image 3" descr="gamme Fe -01 11h35.jpg">
              <a:extLst>
                <a:ext uri="{FF2B5EF4-FFF2-40B4-BE49-F238E27FC236}">
                  <a16:creationId xmlns:a16="http://schemas.microsoft.com/office/drawing/2014/main" id="{10FA5445-D15D-7030-4E44-CB51DD8CB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893" y="738129"/>
              <a:ext cx="1001371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ZoneTexte 8">
              <a:extLst>
                <a:ext uri="{FF2B5EF4-FFF2-40B4-BE49-F238E27FC236}">
                  <a16:creationId xmlns:a16="http://schemas.microsoft.com/office/drawing/2014/main" id="{FCEABE4C-71A0-AA70-84F6-E094CF09A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521" y="666115"/>
              <a:ext cx="1007256" cy="529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0 µM</a:t>
              </a:r>
            </a:p>
          </p:txBody>
        </p:sp>
        <p:sp>
          <p:nvSpPr>
            <p:cNvPr id="34" name="ZoneTexte 9">
              <a:extLst>
                <a:ext uri="{FF2B5EF4-FFF2-40B4-BE49-F238E27FC236}">
                  <a16:creationId xmlns:a16="http://schemas.microsoft.com/office/drawing/2014/main" id="{1DAC0185-9E89-53FF-F541-3E583EF89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1789" y="3318530"/>
              <a:ext cx="1344565" cy="529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200 µM</a:t>
              </a:r>
            </a:p>
          </p:txBody>
        </p:sp>
        <p:sp>
          <p:nvSpPr>
            <p:cNvPr id="35" name="ZoneTexte 7">
              <a:extLst>
                <a:ext uri="{FF2B5EF4-FFF2-40B4-BE49-F238E27FC236}">
                  <a16:creationId xmlns:a16="http://schemas.microsoft.com/office/drawing/2014/main" id="{E249E255-CC1D-EDEB-B0F6-FFB686BFA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604" y="258222"/>
              <a:ext cx="571500" cy="369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>
                  <a:solidFill>
                    <a:srgbClr val="000000"/>
                  </a:solidFill>
                  <a:latin typeface="Calibri" panose="020F0502020204030204" pitchFamily="34" charset="0"/>
                </a:rPr>
                <a:t>DRP</a:t>
              </a:r>
              <a:endParaRPr lang="fr-FR" altLang="fr-FR" sz="1800" baseline="30000">
                <a:solidFill>
                  <a:srgbClr val="000000"/>
                </a:solidFill>
                <a:latin typeface="Calibri" panose="020F0502020204030204" pitchFamily="34" charset="0"/>
                <a:ea typeface="Symbol" panose="05050102010706020507" pitchFamily="18" charset="2"/>
              </a:endParaRPr>
            </a:p>
          </p:txBody>
        </p:sp>
        <p:pic>
          <p:nvPicPr>
            <p:cNvPr id="36" name="Image 5" descr="gamme PO4-14 12h44.jpg">
              <a:extLst>
                <a:ext uri="{FF2B5EF4-FFF2-40B4-BE49-F238E27FC236}">
                  <a16:creationId xmlns:a16="http://schemas.microsoft.com/office/drawing/2014/main" id="{AB03BDA4-D851-C40A-F30E-9E71D2D8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823" y="765512"/>
              <a:ext cx="997159" cy="278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ZoneTexte 10">
              <a:extLst>
                <a:ext uri="{FF2B5EF4-FFF2-40B4-BE49-F238E27FC236}">
                  <a16:creationId xmlns:a16="http://schemas.microsoft.com/office/drawing/2014/main" id="{183479AB-41E7-08BA-7CBD-15409A01C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7815" y="676200"/>
              <a:ext cx="1007256" cy="529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0 µM</a:t>
              </a:r>
            </a:p>
          </p:txBody>
        </p:sp>
        <p:sp>
          <p:nvSpPr>
            <p:cNvPr id="38" name="ZoneTexte 11">
              <a:extLst>
                <a:ext uri="{FF2B5EF4-FFF2-40B4-BE49-F238E27FC236}">
                  <a16:creationId xmlns:a16="http://schemas.microsoft.com/office/drawing/2014/main" id="{94D8F53F-9158-C6E0-E2F7-D65AF162A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9423" y="3357985"/>
              <a:ext cx="1175910" cy="529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30 µM</a:t>
              </a:r>
            </a:p>
          </p:txBody>
        </p:sp>
      </p:grpSp>
      <p:pic>
        <p:nvPicPr>
          <p:cNvPr id="39" name="Picture 3">
            <a:extLst>
              <a:ext uri="{FF2B5EF4-FFF2-40B4-BE49-F238E27FC236}">
                <a16:creationId xmlns:a16="http://schemas.microsoft.com/office/drawing/2014/main" id="{87D994EC-205C-A7DE-3C54-829EA9D22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4"/>
          <a:stretch>
            <a:fillRect/>
          </a:stretch>
        </p:blipFill>
        <p:spPr bwMode="auto">
          <a:xfrm>
            <a:off x="2429666" y="2206227"/>
            <a:ext cx="4152637" cy="26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5">
            <a:extLst>
              <a:ext uri="{FF2B5EF4-FFF2-40B4-BE49-F238E27FC236}">
                <a16:creationId xmlns:a16="http://schemas.microsoft.com/office/drawing/2014/main" id="{2D655C75-4E35-1E08-AAC2-5B49B93C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007" y="5730081"/>
            <a:ext cx="2929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dirty="0">
                <a:latin typeface="Calibri" panose="020F0502020204030204" pitchFamily="34" charset="0"/>
              </a:rPr>
              <a:t>Cesbron </a:t>
            </a:r>
            <a:r>
              <a:rPr lang="fr-FR" altLang="fr-FR" sz="2000" i="1" dirty="0">
                <a:latin typeface="Calibri" panose="020F0502020204030204" pitchFamily="34" charset="0"/>
              </a:rPr>
              <a:t>et al</a:t>
            </a:r>
            <a:r>
              <a:rPr lang="fr-FR" altLang="fr-FR" sz="2000" dirty="0">
                <a:latin typeface="Calibri" panose="020F0502020204030204" pitchFamily="34" charset="0"/>
              </a:rPr>
              <a:t>., ES&amp;T, 2014</a:t>
            </a:r>
          </a:p>
        </p:txBody>
      </p:sp>
      <p:sp>
        <p:nvSpPr>
          <p:cNvPr id="41" name="ZoneTexte 29">
            <a:extLst>
              <a:ext uri="{FF2B5EF4-FFF2-40B4-BE49-F238E27FC236}">
                <a16:creationId xmlns:a16="http://schemas.microsoft.com/office/drawing/2014/main" id="{74806AD9-21DA-F81D-9D08-6FE4601984B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03373" y="3037470"/>
            <a:ext cx="1812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CA" altLang="fr-FR" sz="1600" dirty="0" err="1"/>
              <a:t>Reflectance</a:t>
            </a:r>
            <a:endParaRPr lang="fr-CA" altLang="fr-FR" sz="1600" dirty="0"/>
          </a:p>
        </p:txBody>
      </p:sp>
      <p:sp>
        <p:nvSpPr>
          <p:cNvPr id="42" name="ZoneTexte 30">
            <a:extLst>
              <a:ext uri="{FF2B5EF4-FFF2-40B4-BE49-F238E27FC236}">
                <a16:creationId xmlns:a16="http://schemas.microsoft.com/office/drawing/2014/main" id="{0B039D89-DE4B-3783-E4CC-75C6F99E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228" y="4692252"/>
            <a:ext cx="2036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CA" altLang="fr-FR" sz="1600" dirty="0" err="1"/>
              <a:t>Wavelength</a:t>
            </a:r>
            <a:r>
              <a:rPr lang="fr-CA" altLang="fr-FR" sz="1600" dirty="0"/>
              <a:t> (nm)</a:t>
            </a:r>
          </a:p>
        </p:txBody>
      </p:sp>
      <p:sp>
        <p:nvSpPr>
          <p:cNvPr id="43" name="Accolade fermante 42">
            <a:extLst>
              <a:ext uri="{FF2B5EF4-FFF2-40B4-BE49-F238E27FC236}">
                <a16:creationId xmlns:a16="http://schemas.microsoft.com/office/drawing/2014/main" id="{6D2FB3A1-375A-2E50-9C85-958A5975460E}"/>
              </a:ext>
            </a:extLst>
          </p:cNvPr>
          <p:cNvSpPr>
            <a:spLocks/>
          </p:cNvSpPr>
          <p:nvPr/>
        </p:nvSpPr>
        <p:spPr bwMode="auto">
          <a:xfrm>
            <a:off x="7040171" y="2547539"/>
            <a:ext cx="129769" cy="757256"/>
          </a:xfrm>
          <a:prstGeom prst="rightBrace">
            <a:avLst>
              <a:gd name="adj1" fmla="val 831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44" name="ZoneTexte 33">
            <a:extLst>
              <a:ext uri="{FF2B5EF4-FFF2-40B4-BE49-F238E27FC236}">
                <a16:creationId xmlns:a16="http://schemas.microsoft.com/office/drawing/2014/main" id="{CCD8B393-6B85-CE31-A038-74F29DD1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072" y="2749152"/>
            <a:ext cx="4224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CA" altLang="fr-FR" sz="1600" dirty="0"/>
              <a:t>Fe</a:t>
            </a:r>
          </a:p>
        </p:txBody>
      </p:sp>
      <p:sp>
        <p:nvSpPr>
          <p:cNvPr id="45" name="Accolade fermante 44">
            <a:extLst>
              <a:ext uri="{FF2B5EF4-FFF2-40B4-BE49-F238E27FC236}">
                <a16:creationId xmlns:a16="http://schemas.microsoft.com/office/drawing/2014/main" id="{04C4C6F8-29F8-2F71-76AA-2828FAF9D425}"/>
              </a:ext>
            </a:extLst>
          </p:cNvPr>
          <p:cNvSpPr>
            <a:spLocks/>
          </p:cNvSpPr>
          <p:nvPr/>
        </p:nvSpPr>
        <p:spPr bwMode="auto">
          <a:xfrm>
            <a:off x="7059221" y="3361927"/>
            <a:ext cx="129769" cy="998202"/>
          </a:xfrm>
          <a:prstGeom prst="rightBrace">
            <a:avLst>
              <a:gd name="adj1" fmla="val 834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</a:endParaRP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5EE3BA2B-A9F4-455C-F2C4-0DFB07FC7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2"/>
          <a:stretch>
            <a:fillRect/>
          </a:stretch>
        </p:blipFill>
        <p:spPr bwMode="auto">
          <a:xfrm>
            <a:off x="6373084" y="2014139"/>
            <a:ext cx="96383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itre 1">
            <a:extLst>
              <a:ext uri="{FF2B5EF4-FFF2-40B4-BE49-F238E27FC236}">
                <a16:creationId xmlns:a16="http://schemas.microsoft.com/office/drawing/2014/main" id="{2A5DCAE8-1635-F2C4-5DB1-35BF55D50E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20750" y="250825"/>
            <a:ext cx="922655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/>
              <a:t>2D-DET + </a:t>
            </a:r>
            <a:r>
              <a:rPr lang="fr-FR" sz="2800" dirty="0" err="1"/>
              <a:t>colorimetry</a:t>
            </a:r>
            <a:r>
              <a:rPr lang="fr-FR" sz="2800" dirty="0"/>
              <a:t> + hyperspectral </a:t>
            </a:r>
            <a:r>
              <a:rPr lang="fr-FR" sz="2800" dirty="0" err="1"/>
              <a:t>imagery</a:t>
            </a:r>
            <a:endParaRPr lang="fr-FR" sz="2800" dirty="0"/>
          </a:p>
        </p:txBody>
      </p:sp>
      <p:pic>
        <p:nvPicPr>
          <p:cNvPr id="51" name="Picture 2" descr="Abstract Image">
            <a:extLst>
              <a:ext uri="{FF2B5EF4-FFF2-40B4-BE49-F238E27FC236}">
                <a16:creationId xmlns:a16="http://schemas.microsoft.com/office/drawing/2014/main" id="{E5F15722-ACA6-85FA-0702-894F86D0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076"/>
          <a:stretch>
            <a:fillRect/>
          </a:stretch>
        </p:blipFill>
        <p:spPr bwMode="auto">
          <a:xfrm>
            <a:off x="8218597" y="1844277"/>
            <a:ext cx="3955542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Abstract Image">
            <a:extLst>
              <a:ext uri="{FF2B5EF4-FFF2-40B4-BE49-F238E27FC236}">
                <a16:creationId xmlns:a16="http://schemas.microsoft.com/office/drawing/2014/main" id="{263B5C8D-1D21-75C3-8771-4C1535AE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7" b="5409"/>
          <a:stretch>
            <a:fillRect/>
          </a:stretch>
        </p:blipFill>
        <p:spPr bwMode="auto">
          <a:xfrm>
            <a:off x="7678386" y="1264839"/>
            <a:ext cx="623841" cy="358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19">
            <a:extLst>
              <a:ext uri="{FF2B5EF4-FFF2-40B4-BE49-F238E27FC236}">
                <a16:creationId xmlns:a16="http://schemas.microsoft.com/office/drawing/2014/main" id="{7DE7AC02-CE19-15FD-DF3F-A2C4069DE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4454" y="1321989"/>
            <a:ext cx="1489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CA" altLang="fr-FR" sz="1400" b="1" dirty="0" err="1"/>
              <a:t>Simultaneous</a:t>
            </a:r>
            <a:r>
              <a:rPr lang="fr-CA" altLang="fr-FR" sz="1400" b="1" dirty="0"/>
              <a:t> Fe and DRP</a:t>
            </a:r>
            <a:endParaRPr lang="fr-CA" altLang="fr-FR" sz="1400" b="1" baseline="30000" dirty="0"/>
          </a:p>
        </p:txBody>
      </p:sp>
      <p:sp>
        <p:nvSpPr>
          <p:cNvPr id="54" name="ZoneTexte 19">
            <a:extLst>
              <a:ext uri="{FF2B5EF4-FFF2-40B4-BE49-F238E27FC236}">
                <a16:creationId xmlns:a16="http://schemas.microsoft.com/office/drawing/2014/main" id="{EA36BEFF-CE19-D210-A0CA-88616E70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877" y="1133078"/>
            <a:ext cx="17996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CA" altLang="fr-FR" sz="1400" b="1" dirty="0"/>
              <a:t>False </a:t>
            </a:r>
            <a:r>
              <a:rPr lang="fr-CA" altLang="fr-FR" sz="1400" b="1" dirty="0" err="1"/>
              <a:t>color</a:t>
            </a:r>
            <a:r>
              <a:rPr lang="fr-CA" altLang="fr-FR" sz="1400" b="1" dirty="0"/>
              <a:t> composite image (</a:t>
            </a:r>
            <a:r>
              <a:rPr lang="fr-CA" altLang="fr-FR" sz="1400" b="1" dirty="0" err="1"/>
              <a:t>unmixing</a:t>
            </a:r>
            <a:r>
              <a:rPr lang="fr-CA" altLang="fr-FR" sz="1400" b="1" dirty="0"/>
              <a:t> </a:t>
            </a:r>
            <a:r>
              <a:rPr lang="fr-CA" altLang="fr-FR" sz="1400" b="1" dirty="0" err="1"/>
              <a:t>method</a:t>
            </a:r>
            <a:r>
              <a:rPr lang="fr-CA" altLang="fr-FR" sz="1400" b="1" dirty="0"/>
              <a:t>)</a:t>
            </a:r>
            <a:endParaRPr lang="fr-CA" altLang="fr-FR" sz="1400" b="1" baseline="30000" dirty="0"/>
          </a:p>
        </p:txBody>
      </p:sp>
      <p:sp>
        <p:nvSpPr>
          <p:cNvPr id="46" name="ZoneTexte 36">
            <a:extLst>
              <a:ext uri="{FF2B5EF4-FFF2-40B4-BE49-F238E27FC236}">
                <a16:creationId xmlns:a16="http://schemas.microsoft.com/office/drawing/2014/main" id="{3BDBC222-2FAB-4843-7678-1BEA0EE8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403" y="3682602"/>
            <a:ext cx="707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CA" altLang="fr-FR" sz="1600" dirty="0"/>
              <a:t>DRP</a:t>
            </a:r>
          </a:p>
        </p:txBody>
      </p:sp>
    </p:spTree>
    <p:extLst>
      <p:ext uri="{BB962C8B-B14F-4D97-AF65-F5344CB8AC3E}">
        <p14:creationId xmlns:p14="http://schemas.microsoft.com/office/powerpoint/2010/main" val="5645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/>
      <p:bldP spid="45" grpId="0" animBg="1"/>
      <p:bldP spid="53" grpId="0"/>
      <p:bldP spid="5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07FC925-9389-C6DE-C056-254322A7F39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B5DFB-4A8D-51C4-B162-D7B8983DE2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390525"/>
            <a:ext cx="11308212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200" dirty="0"/>
              <a:t>2D-DET + … + 2D modeling of production rates and fluxes</a:t>
            </a:r>
          </a:p>
        </p:txBody>
      </p:sp>
      <p:pic>
        <p:nvPicPr>
          <p:cNvPr id="4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1525B003-CD64-1FCE-2D25-3B5EA4D7D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8" y="1924482"/>
            <a:ext cx="6311788" cy="38159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C6639F-A58D-F74F-4292-86B73D2ADD58}"/>
              </a:ext>
            </a:extLst>
          </p:cNvPr>
          <p:cNvSpPr txBox="1"/>
          <p:nvPr/>
        </p:nvSpPr>
        <p:spPr>
          <a:xfrm>
            <a:off x="6095999" y="1266759"/>
            <a:ext cx="574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Thibault de </a:t>
            </a:r>
            <a:r>
              <a:rPr lang="fr-FR" sz="2000" dirty="0" err="1"/>
              <a:t>Chanvalon</a:t>
            </a:r>
            <a:r>
              <a:rPr lang="fr-FR" sz="2000" dirty="0"/>
              <a:t> </a:t>
            </a:r>
            <a:r>
              <a:rPr lang="fr-FR" sz="2000" i="1" dirty="0"/>
              <a:t>et al.</a:t>
            </a:r>
            <a:r>
              <a:rPr lang="fr-FR" sz="2000" dirty="0"/>
              <a:t>, Marine Chemistry, 2017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56A9BD-70DF-7709-903A-DCA9D37A8AB6}"/>
              </a:ext>
            </a:extLst>
          </p:cNvPr>
          <p:cNvSpPr txBox="1"/>
          <p:nvPr/>
        </p:nvSpPr>
        <p:spPr>
          <a:xfrm>
            <a:off x="7348799" y="1836299"/>
            <a:ext cx="374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quantification of Fe </a:t>
            </a:r>
            <a:r>
              <a:rPr lang="en-US" sz="2000" b="1" dirty="0">
                <a:solidFill>
                  <a:srgbClr val="FF0000"/>
                </a:solidFill>
              </a:rPr>
              <a:t>production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B0F0"/>
                </a:solidFill>
              </a:rPr>
              <a:t>consumption </a:t>
            </a:r>
            <a:r>
              <a:rPr lang="en-US" sz="2000" b="1" dirty="0"/>
              <a:t>rates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0CC97C-AF5F-CF37-BCFA-8D17A620AD8E}"/>
              </a:ext>
            </a:extLst>
          </p:cNvPr>
          <p:cNvSpPr txBox="1"/>
          <p:nvPr/>
        </p:nvSpPr>
        <p:spPr>
          <a:xfrm>
            <a:off x="6676021" y="2620325"/>
            <a:ext cx="5724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Decomposition</a:t>
            </a:r>
            <a:r>
              <a:rPr lang="fr-FR" b="1" dirty="0">
                <a:solidFill>
                  <a:srgbClr val="FF0000"/>
                </a:solidFill>
              </a:rPr>
              <a:t> of OM </a:t>
            </a:r>
            <a:r>
              <a:rPr lang="fr-FR" dirty="0"/>
              <a:t>by Fe-oxide </a:t>
            </a:r>
            <a:r>
              <a:rPr lang="fr-FR" dirty="0" err="1"/>
              <a:t>reduction</a:t>
            </a:r>
            <a:r>
              <a:rPr lang="fr-FR" dirty="0"/>
              <a:t>:</a:t>
            </a:r>
          </a:p>
          <a:p>
            <a:r>
              <a:rPr lang="fr-FR" dirty="0"/>
              <a:t>(CH</a:t>
            </a:r>
            <a:r>
              <a:rPr lang="fr-FR" baseline="-25000" dirty="0"/>
              <a:t>2</a:t>
            </a:r>
            <a:r>
              <a:rPr lang="fr-FR" dirty="0"/>
              <a:t>0)(NH</a:t>
            </a:r>
            <a:r>
              <a:rPr lang="fr-FR" baseline="-25000" dirty="0"/>
              <a:t>3</a:t>
            </a:r>
            <a:r>
              <a:rPr lang="fr-FR" dirty="0"/>
              <a:t>)</a:t>
            </a:r>
            <a:r>
              <a:rPr lang="fr-FR" baseline="-25000" dirty="0"/>
              <a:t>X</a:t>
            </a:r>
            <a:r>
              <a:rPr lang="fr-FR" dirty="0"/>
              <a:t>(PO</a:t>
            </a:r>
            <a:r>
              <a:rPr lang="fr-FR" baseline="-25000" dirty="0"/>
              <a:t>4</a:t>
            </a:r>
            <a:r>
              <a:rPr lang="fr-FR" dirty="0"/>
              <a:t>)</a:t>
            </a:r>
            <a:r>
              <a:rPr lang="fr-FR" baseline="-25000" dirty="0"/>
              <a:t>Y</a:t>
            </a:r>
            <a:r>
              <a:rPr lang="fr-FR" dirty="0"/>
              <a:t> + 2Fe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 + 8H</a:t>
            </a:r>
            <a:r>
              <a:rPr lang="fr-FR" baseline="30000" dirty="0"/>
              <a:t>+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CO</a:t>
            </a:r>
            <a:r>
              <a:rPr lang="fr-FR" b="1" baseline="-25000" dirty="0">
                <a:solidFill>
                  <a:srgbClr val="FF0000"/>
                </a:solidFill>
              </a:rPr>
              <a:t>2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+ xNH</a:t>
            </a:r>
            <a:r>
              <a:rPr lang="fr-FR" baseline="-25000" dirty="0">
                <a:sym typeface="Wingdings" panose="05000000000000000000" pitchFamily="2" charset="2"/>
              </a:rPr>
              <a:t>3</a:t>
            </a:r>
            <a:r>
              <a:rPr lang="fr-FR" dirty="0">
                <a:sym typeface="Wingdings" panose="05000000000000000000" pitchFamily="2" charset="2"/>
              </a:rPr>
              <a:t> + </a:t>
            </a:r>
            <a:r>
              <a:rPr lang="fr-FR" dirty="0"/>
              <a:t>y</a:t>
            </a:r>
            <a:r>
              <a:rPr lang="fr-FR" dirty="0">
                <a:sym typeface="Wingdings" panose="05000000000000000000" pitchFamily="2" charset="2"/>
              </a:rPr>
              <a:t>H</a:t>
            </a:r>
            <a:r>
              <a:rPr lang="fr-FR" baseline="-25000" dirty="0">
                <a:sym typeface="Wingdings" panose="05000000000000000000" pitchFamily="2" charset="2"/>
              </a:rPr>
              <a:t>3</a:t>
            </a:r>
            <a:r>
              <a:rPr lang="fr-FR" dirty="0">
                <a:sym typeface="Wingdings" panose="05000000000000000000" pitchFamily="2" charset="2"/>
              </a:rPr>
              <a:t>PO</a:t>
            </a:r>
            <a:r>
              <a:rPr lang="fr-FR" baseline="-25000" dirty="0">
                <a:sym typeface="Wingdings" panose="05000000000000000000" pitchFamily="2" charset="2"/>
              </a:rPr>
              <a:t>4</a:t>
            </a:r>
            <a:r>
              <a:rPr lang="fr-FR" dirty="0">
                <a:sym typeface="Wingdings" panose="05000000000000000000" pitchFamily="2" charset="2"/>
              </a:rPr>
              <a:t> + 5H</a:t>
            </a:r>
            <a:r>
              <a:rPr lang="fr-FR" baseline="-25000" dirty="0">
                <a:sym typeface="Wingdings" panose="05000000000000000000" pitchFamily="2" charset="2"/>
              </a:rPr>
              <a:t>2</a:t>
            </a:r>
            <a:r>
              <a:rPr lang="fr-FR" dirty="0">
                <a:sym typeface="Wingdings" panose="05000000000000000000" pitchFamily="2" charset="2"/>
              </a:rPr>
              <a:t>O + 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4Fe</a:t>
            </a:r>
            <a:r>
              <a:rPr lang="fr-FR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2+</a:t>
            </a:r>
          </a:p>
          <a:p>
            <a:endParaRPr lang="fr-FR" baseline="30000" dirty="0">
              <a:solidFill>
                <a:srgbClr val="CC00CC"/>
              </a:solidFill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Fe-oxide formation </a:t>
            </a:r>
            <a:r>
              <a:rPr lang="fr-FR" dirty="0" err="1">
                <a:sym typeface="Wingdings" panose="05000000000000000000" pitchFamily="2" charset="2"/>
              </a:rPr>
              <a:t>with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potential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B0F0"/>
                </a:solidFill>
                <a:sym typeface="Wingdings" panose="05000000000000000000" pitchFamily="2" charset="2"/>
              </a:rPr>
              <a:t>OM adsorption, co-precipitation, or aggregation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r>
              <a:rPr lang="fr-FR" b="1" dirty="0">
                <a:solidFill>
                  <a:srgbClr val="00B0F0"/>
                </a:solidFill>
                <a:sym typeface="Wingdings" panose="05000000000000000000" pitchFamily="2" charset="2"/>
              </a:rPr>
              <a:t>Fe</a:t>
            </a:r>
            <a:r>
              <a:rPr lang="fr-FR" b="1" baseline="30000" dirty="0">
                <a:solidFill>
                  <a:srgbClr val="00B0F0"/>
                </a:solidFill>
                <a:sym typeface="Wingdings" panose="05000000000000000000" pitchFamily="2" charset="2"/>
              </a:rPr>
              <a:t>2+</a:t>
            </a:r>
            <a:r>
              <a:rPr lang="fr-FR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+ 0.5O</a:t>
            </a:r>
            <a:r>
              <a:rPr lang="fr-FR" baseline="-25000" dirty="0">
                <a:sym typeface="Wingdings" panose="05000000000000000000" pitchFamily="2" charset="2"/>
              </a:rPr>
              <a:t>2</a:t>
            </a:r>
            <a:r>
              <a:rPr lang="fr-FR" dirty="0">
                <a:sym typeface="Wingdings" panose="05000000000000000000" pitchFamily="2" charset="2"/>
              </a:rPr>
              <a:t> + H</a:t>
            </a:r>
            <a:r>
              <a:rPr lang="fr-FR" baseline="-25000" dirty="0">
                <a:sym typeface="Wingdings" panose="05000000000000000000" pitchFamily="2" charset="2"/>
              </a:rPr>
              <a:t>2</a:t>
            </a:r>
            <a:r>
              <a:rPr lang="fr-FR" dirty="0">
                <a:sym typeface="Wingdings" panose="05000000000000000000" pitchFamily="2" charset="2"/>
              </a:rPr>
              <a:t>O  0.5</a:t>
            </a:r>
            <a:r>
              <a:rPr lang="fr-FR" dirty="0"/>
              <a:t>Fe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 + 2H</a:t>
            </a:r>
            <a:r>
              <a:rPr lang="fr-FR" baseline="30000" dirty="0"/>
              <a:t>+</a:t>
            </a:r>
            <a:r>
              <a:rPr lang="fr-FR" dirty="0"/>
              <a:t> </a:t>
            </a:r>
          </a:p>
          <a:p>
            <a:r>
              <a:rPr lang="fr-FR" b="1" dirty="0">
                <a:solidFill>
                  <a:srgbClr val="00B0F0"/>
                </a:solidFill>
                <a:sym typeface="Wingdings" panose="05000000000000000000" pitchFamily="2" charset="2"/>
              </a:rPr>
              <a:t>Fe</a:t>
            </a:r>
            <a:r>
              <a:rPr lang="fr-FR" b="1" baseline="30000" dirty="0">
                <a:solidFill>
                  <a:srgbClr val="00B0F0"/>
                </a:solidFill>
                <a:sym typeface="Wingdings" panose="05000000000000000000" pitchFamily="2" charset="2"/>
              </a:rPr>
              <a:t>2+</a:t>
            </a:r>
            <a:r>
              <a:rPr lang="fr-FR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+ 0.2HNO</a:t>
            </a:r>
            <a:r>
              <a:rPr lang="fr-FR" baseline="-25000" dirty="0">
                <a:sym typeface="Wingdings" panose="05000000000000000000" pitchFamily="2" charset="2"/>
              </a:rPr>
              <a:t>3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dirty="0"/>
              <a:t>Fe(OOH) + N</a:t>
            </a:r>
            <a:r>
              <a:rPr lang="fr-FR" baseline="-25000" dirty="0"/>
              <a:t>2</a:t>
            </a:r>
            <a:r>
              <a:rPr lang="fr-FR" dirty="0"/>
              <a:t> + 2H</a:t>
            </a:r>
            <a:r>
              <a:rPr lang="fr-FR" baseline="30000" dirty="0"/>
              <a:t>+</a:t>
            </a:r>
            <a:r>
              <a:rPr lang="fr-FR" dirty="0"/>
              <a:t> 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b="1" dirty="0">
                <a:solidFill>
                  <a:srgbClr val="00B0F0"/>
                </a:solidFill>
                <a:sym typeface="Wingdings" panose="05000000000000000000" pitchFamily="2" charset="2"/>
              </a:rPr>
              <a:t>Fe</a:t>
            </a:r>
            <a:r>
              <a:rPr lang="fr-FR" b="1" baseline="30000" dirty="0">
                <a:solidFill>
                  <a:srgbClr val="00B0F0"/>
                </a:solidFill>
                <a:sym typeface="Wingdings" panose="05000000000000000000" pitchFamily="2" charset="2"/>
              </a:rPr>
              <a:t>2+</a:t>
            </a:r>
            <a:r>
              <a:rPr lang="fr-FR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+ 0.5MnO</a:t>
            </a:r>
            <a:r>
              <a:rPr lang="fr-FR" baseline="-25000" dirty="0">
                <a:sym typeface="Wingdings" panose="05000000000000000000" pitchFamily="2" charset="2"/>
              </a:rPr>
              <a:t>2</a:t>
            </a:r>
            <a:r>
              <a:rPr lang="fr-FR" dirty="0">
                <a:sym typeface="Wingdings" panose="05000000000000000000" pitchFamily="2" charset="2"/>
              </a:rPr>
              <a:t> + 0.5H</a:t>
            </a:r>
            <a:r>
              <a:rPr lang="fr-FR" baseline="-25000" dirty="0">
                <a:sym typeface="Wingdings" panose="05000000000000000000" pitchFamily="2" charset="2"/>
              </a:rPr>
              <a:t>2</a:t>
            </a:r>
            <a:r>
              <a:rPr lang="fr-FR" dirty="0">
                <a:sym typeface="Wingdings" panose="05000000000000000000" pitchFamily="2" charset="2"/>
              </a:rPr>
              <a:t>O  0.5</a:t>
            </a:r>
            <a:r>
              <a:rPr lang="fr-FR" dirty="0"/>
              <a:t>Fe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 + 0.5Mn</a:t>
            </a:r>
            <a:r>
              <a:rPr lang="fr-FR" baseline="30000" dirty="0"/>
              <a:t>2+ </a:t>
            </a:r>
            <a:r>
              <a:rPr lang="fr-FR" dirty="0"/>
              <a:t>+ H</a:t>
            </a:r>
            <a:r>
              <a:rPr lang="fr-FR" baseline="30000" dirty="0"/>
              <a:t>+</a:t>
            </a:r>
            <a:r>
              <a:rPr lang="fr-FR" dirty="0"/>
              <a:t>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49AEA39-ABEF-5662-8C58-B6058242389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474700" y="2092983"/>
            <a:ext cx="983079" cy="7522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0436C8D-C959-0E49-B0AB-EE52D206AF0E}"/>
              </a:ext>
            </a:extLst>
          </p:cNvPr>
          <p:cNvSpPr/>
          <p:nvPr/>
        </p:nvSpPr>
        <p:spPr>
          <a:xfrm>
            <a:off x="4319585" y="1924482"/>
            <a:ext cx="2147255" cy="3852661"/>
          </a:xfrm>
          <a:prstGeom prst="rect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60EE19-7A2A-6C1C-8214-758020489C4B}"/>
              </a:ext>
            </a:extLst>
          </p:cNvPr>
          <p:cNvSpPr txBox="1"/>
          <p:nvPr/>
        </p:nvSpPr>
        <p:spPr>
          <a:xfrm>
            <a:off x="197987" y="5813878"/>
            <a:ext cx="11796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Wingdings" panose="05000000000000000000" pitchFamily="2" charset="2"/>
              </a:rPr>
              <a:t> evaluation of OM </a:t>
            </a:r>
            <a:r>
              <a:rPr lang="en-US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remineralisation</a:t>
            </a:r>
            <a:r>
              <a:rPr lang="en-US" sz="2000" b="1" dirty="0">
                <a:sym typeface="Wingdings" panose="05000000000000000000" pitchFamily="2" charset="2"/>
              </a:rPr>
              <a:t>/</a:t>
            </a:r>
            <a:r>
              <a:rPr lang="en-US" sz="2000" b="1" dirty="0">
                <a:solidFill>
                  <a:srgbClr val="00B0F0"/>
                </a:solidFill>
                <a:sym typeface="Wingdings" panose="05000000000000000000" pitchFamily="2" charset="2"/>
              </a:rPr>
              <a:t>preservation</a:t>
            </a:r>
            <a:r>
              <a:rPr lang="en-US" sz="2000" b="1" dirty="0">
                <a:sym typeface="Wingdings" panose="05000000000000000000" pitchFamily="2" charset="2"/>
              </a:rPr>
              <a:t> and CO</a:t>
            </a:r>
            <a:r>
              <a:rPr lang="en-US" sz="2000" b="1" baseline="-25000" dirty="0">
                <a:sym typeface="Wingdings" panose="05000000000000000000" pitchFamily="2" charset="2"/>
              </a:rPr>
              <a:t>2</a:t>
            </a:r>
            <a:r>
              <a:rPr lang="en-US" sz="2000" b="1" dirty="0">
                <a:sym typeface="Wingdings" panose="05000000000000000000" pitchFamily="2" charset="2"/>
              </a:rPr>
              <a:t> production rate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630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1B0647-B6D1-F456-8FD0-72212328275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1A6EC-F754-F426-2B47-B7C2F4D241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68730" y="365125"/>
            <a:ext cx="993267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200" dirty="0" err="1"/>
              <a:t>Developments</a:t>
            </a:r>
            <a:r>
              <a:rPr lang="fr-FR" sz="3200" dirty="0"/>
              <a:t> of </a:t>
            </a:r>
            <a:r>
              <a:rPr lang="fr-FR" sz="3200" dirty="0" err="1"/>
              <a:t>other</a:t>
            </a:r>
            <a:r>
              <a:rPr lang="fr-FR" sz="3200" dirty="0"/>
              <a:t> </a:t>
            </a:r>
            <a:r>
              <a:rPr lang="fr-FR" sz="3200" dirty="0" err="1"/>
              <a:t>colorimetric</a:t>
            </a:r>
            <a:r>
              <a:rPr lang="fr-FR" sz="3200" dirty="0"/>
              <a:t> 2D-DET </a:t>
            </a:r>
            <a:r>
              <a:rPr lang="fr-FR" sz="3200" dirty="0" err="1"/>
              <a:t>methods</a:t>
            </a:r>
            <a:endParaRPr lang="fr-FR" sz="3200" dirty="0"/>
          </a:p>
        </p:txBody>
      </p:sp>
      <p:pic>
        <p:nvPicPr>
          <p:cNvPr id="3" name="Image 3" descr="gamme Fe -01 11h35.jpg">
            <a:extLst>
              <a:ext uri="{FF2B5EF4-FFF2-40B4-BE49-F238E27FC236}">
                <a16:creationId xmlns:a16="http://schemas.microsoft.com/office/drawing/2014/main" id="{7D5286CB-7F13-533A-0964-B23A1FD2B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239963"/>
            <a:ext cx="28082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 descr="gamme PO4-14 12h44.jpg">
            <a:extLst>
              <a:ext uri="{FF2B5EF4-FFF2-40B4-BE49-F238E27FC236}">
                <a16:creationId xmlns:a16="http://schemas.microsoft.com/office/drawing/2014/main" id="{BC41D541-EFFA-1D68-626D-89B0B8724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417888"/>
            <a:ext cx="27797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6" descr="Capture d’écran 2016-10-26 à 16.51.06.png">
            <a:extLst>
              <a:ext uri="{FF2B5EF4-FFF2-40B4-BE49-F238E27FC236}">
                <a16:creationId xmlns:a16="http://schemas.microsoft.com/office/drawing/2014/main" id="{CB15757D-6376-A55A-1B50-3C5E52503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228850"/>
            <a:ext cx="27987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7" descr="Capture d’écran 2016-10-26 à 16.55.09.png">
            <a:extLst>
              <a:ext uri="{FF2B5EF4-FFF2-40B4-BE49-F238E27FC236}">
                <a16:creationId xmlns:a16="http://schemas.microsoft.com/office/drawing/2014/main" id="{9BA82A43-6999-AFA8-FBB4-C92BC7DA54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572000"/>
            <a:ext cx="280828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9" descr="ammonium.png">
            <a:extLst>
              <a:ext uri="{FF2B5EF4-FFF2-40B4-BE49-F238E27FC236}">
                <a16:creationId xmlns:a16="http://schemas.microsoft.com/office/drawing/2014/main" id="{22B588D1-DF09-6209-AE9E-5B96D0991A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386138"/>
            <a:ext cx="28082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10">
            <a:extLst>
              <a:ext uri="{FF2B5EF4-FFF2-40B4-BE49-F238E27FC236}">
                <a16:creationId xmlns:a16="http://schemas.microsoft.com/office/drawing/2014/main" id="{27F6B46B-E66A-AF93-F72D-DFEAE9F3E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2" y="1895475"/>
            <a:ext cx="3151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dirty="0">
                <a:latin typeface="Calibri" panose="020F0502020204030204" pitchFamily="34" charset="0"/>
              </a:rPr>
              <a:t>Iron</a:t>
            </a:r>
          </a:p>
        </p:txBody>
      </p:sp>
      <p:sp>
        <p:nvSpPr>
          <p:cNvPr id="28" name="ZoneTexte 11">
            <a:extLst>
              <a:ext uri="{FF2B5EF4-FFF2-40B4-BE49-F238E27FC236}">
                <a16:creationId xmlns:a16="http://schemas.microsoft.com/office/drawing/2014/main" id="{3EEA4271-A984-1043-58C2-BA6FA239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3081338"/>
            <a:ext cx="146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Phosphate</a:t>
            </a:r>
          </a:p>
        </p:txBody>
      </p:sp>
      <p:sp>
        <p:nvSpPr>
          <p:cNvPr id="29" name="ZoneTexte 12">
            <a:extLst>
              <a:ext uri="{FF2B5EF4-FFF2-40B4-BE49-F238E27FC236}">
                <a16:creationId xmlns:a16="http://schemas.microsoft.com/office/drawing/2014/main" id="{04D9ECA1-B1ED-2462-B3F9-B443506C7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212000"/>
            <a:ext cx="146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dirty="0">
                <a:latin typeface="Calibri" panose="020F0502020204030204" pitchFamily="34" charset="0"/>
              </a:rPr>
              <a:t>Manganese</a:t>
            </a:r>
          </a:p>
        </p:txBody>
      </p:sp>
      <p:sp>
        <p:nvSpPr>
          <p:cNvPr id="30" name="ZoneTexte 13">
            <a:extLst>
              <a:ext uri="{FF2B5EF4-FFF2-40B4-BE49-F238E27FC236}">
                <a16:creationId xmlns:a16="http://schemas.microsoft.com/office/drawing/2014/main" id="{232D3DE4-2966-6887-8ACA-8AEECCA86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60" y="1895475"/>
            <a:ext cx="1871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Nitrite/nitrate</a:t>
            </a:r>
          </a:p>
        </p:txBody>
      </p:sp>
      <p:sp>
        <p:nvSpPr>
          <p:cNvPr id="31" name="ZoneTexte 14">
            <a:extLst>
              <a:ext uri="{FF2B5EF4-FFF2-40B4-BE49-F238E27FC236}">
                <a16:creationId xmlns:a16="http://schemas.microsoft.com/office/drawing/2014/main" id="{11323A94-93F2-7A33-4FC1-A132D866C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985" y="3044825"/>
            <a:ext cx="1871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dirty="0">
                <a:latin typeface="Calibri" panose="020F0502020204030204" pitchFamily="34" charset="0"/>
              </a:rPr>
              <a:t>Ammonium</a:t>
            </a:r>
          </a:p>
        </p:txBody>
      </p:sp>
      <p:pic>
        <p:nvPicPr>
          <p:cNvPr id="32" name="Image 15" descr="Capture d’écran 2016-10-26 à 22.58.35.png">
            <a:extLst>
              <a:ext uri="{FF2B5EF4-FFF2-40B4-BE49-F238E27FC236}">
                <a16:creationId xmlns:a16="http://schemas.microsoft.com/office/drawing/2014/main" id="{90B3A466-E82D-AD5E-113B-A19236F9AD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572000"/>
            <a:ext cx="28082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16">
            <a:extLst>
              <a:ext uri="{FF2B5EF4-FFF2-40B4-BE49-F238E27FC236}">
                <a16:creationId xmlns:a16="http://schemas.microsoft.com/office/drawing/2014/main" id="{BB34CA94-55A2-C9F7-DC2F-5C5582DA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510" y="4212000"/>
            <a:ext cx="1871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dirty="0" err="1">
                <a:latin typeface="Calibri" panose="020F0502020204030204" pitchFamily="34" charset="0"/>
              </a:rPr>
              <a:t>Alcalinity</a:t>
            </a:r>
            <a:endParaRPr lang="en-US" altLang="fr-FR" sz="2000" dirty="0">
              <a:latin typeface="Calibri" panose="020F0502020204030204" pitchFamily="34" charset="0"/>
            </a:endParaRPr>
          </a:p>
        </p:txBody>
      </p:sp>
      <p:sp>
        <p:nvSpPr>
          <p:cNvPr id="34" name="ZoneTexte 10">
            <a:extLst>
              <a:ext uri="{FF2B5EF4-FFF2-40B4-BE49-F238E27FC236}">
                <a16:creationId xmlns:a16="http://schemas.microsoft.com/office/drawing/2014/main" id="{3B5C4CB3-8331-77B6-2391-16688C8C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2608044"/>
            <a:ext cx="3384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 dirty="0">
                <a:latin typeface="Calibri" panose="020F0502020204030204" pitchFamily="34" charset="0"/>
              </a:rPr>
              <a:t>Jézéquel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2007; </a:t>
            </a:r>
            <a:r>
              <a:rPr lang="en-US" altLang="fr-FR" sz="1400" dirty="0" err="1">
                <a:latin typeface="Calibri" panose="020F0502020204030204" pitchFamily="34" charset="0"/>
              </a:rPr>
              <a:t>Cesbron</a:t>
            </a:r>
            <a:r>
              <a:rPr lang="en-US" altLang="fr-FR" sz="1400" dirty="0">
                <a:latin typeface="Calibri" panose="020F0502020204030204" pitchFamily="34" charset="0"/>
              </a:rPr>
              <a:t>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2014</a:t>
            </a:r>
          </a:p>
        </p:txBody>
      </p:sp>
      <p:sp>
        <p:nvSpPr>
          <p:cNvPr id="35" name="ZoneTexte 10">
            <a:extLst>
              <a:ext uri="{FF2B5EF4-FFF2-40B4-BE49-F238E27FC236}">
                <a16:creationId xmlns:a16="http://schemas.microsoft.com/office/drawing/2014/main" id="{036D1D00-F6F0-591C-9E86-6752CCC01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608044"/>
            <a:ext cx="3384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 dirty="0">
                <a:latin typeface="Calibri" panose="020F0502020204030204" pitchFamily="34" charset="0"/>
              </a:rPr>
              <a:t>Metzger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2016</a:t>
            </a:r>
          </a:p>
        </p:txBody>
      </p:sp>
      <p:sp>
        <p:nvSpPr>
          <p:cNvPr id="36" name="ZoneTexte 10">
            <a:extLst>
              <a:ext uri="{FF2B5EF4-FFF2-40B4-BE49-F238E27FC236}">
                <a16:creationId xmlns:a16="http://schemas.microsoft.com/office/drawing/2014/main" id="{C827C6D0-5D73-5EA4-7784-545651F5F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770" y="3788291"/>
            <a:ext cx="3384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 dirty="0" err="1">
                <a:latin typeface="Calibri" panose="020F0502020204030204" pitchFamily="34" charset="0"/>
              </a:rPr>
              <a:t>Pagès</a:t>
            </a:r>
            <a:r>
              <a:rPr lang="en-US" altLang="fr-FR" sz="1400" dirty="0">
                <a:latin typeface="Calibri" panose="020F0502020204030204" pitchFamily="34" charset="0"/>
              </a:rPr>
              <a:t>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2011; </a:t>
            </a:r>
            <a:r>
              <a:rPr lang="en-US" altLang="fr-FR" sz="1400" dirty="0" err="1">
                <a:latin typeface="Calibri" panose="020F0502020204030204" pitchFamily="34" charset="0"/>
              </a:rPr>
              <a:t>Cesbron</a:t>
            </a:r>
            <a:r>
              <a:rPr lang="en-US" altLang="fr-FR" sz="1400" dirty="0">
                <a:latin typeface="Calibri" panose="020F0502020204030204" pitchFamily="34" charset="0"/>
              </a:rPr>
              <a:t>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2014</a:t>
            </a:r>
          </a:p>
        </p:txBody>
      </p:sp>
      <p:sp>
        <p:nvSpPr>
          <p:cNvPr id="37" name="ZoneTexte 10">
            <a:extLst>
              <a:ext uri="{FF2B5EF4-FFF2-40B4-BE49-F238E27FC236}">
                <a16:creationId xmlns:a16="http://schemas.microsoft.com/office/drawing/2014/main" id="{98054E64-AF68-B129-E2B7-E03D2D88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3783013"/>
            <a:ext cx="3384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 dirty="0">
                <a:latin typeface="Calibri" panose="020F0502020204030204" pitchFamily="34" charset="0"/>
              </a:rPr>
              <a:t>Metzger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2019</a:t>
            </a:r>
          </a:p>
        </p:txBody>
      </p:sp>
      <p:sp>
        <p:nvSpPr>
          <p:cNvPr id="38" name="ZoneTexte 10">
            <a:extLst>
              <a:ext uri="{FF2B5EF4-FFF2-40B4-BE49-F238E27FC236}">
                <a16:creationId xmlns:a16="http://schemas.microsoft.com/office/drawing/2014/main" id="{677F4AFE-4DEB-A3A4-2E2C-605598F4C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4968000"/>
            <a:ext cx="3384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 dirty="0">
                <a:latin typeface="Calibri" panose="020F0502020204030204" pitchFamily="34" charset="0"/>
              </a:rPr>
              <a:t>Mouret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2024</a:t>
            </a:r>
          </a:p>
        </p:txBody>
      </p:sp>
      <p:sp>
        <p:nvSpPr>
          <p:cNvPr id="39" name="ZoneTexte 10">
            <a:extLst>
              <a:ext uri="{FF2B5EF4-FFF2-40B4-BE49-F238E27FC236}">
                <a16:creationId xmlns:a16="http://schemas.microsoft.com/office/drawing/2014/main" id="{895D1A03-5540-3DBB-BE96-915701E14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4968000"/>
            <a:ext cx="3384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 dirty="0">
                <a:latin typeface="Calibri" panose="020F0502020204030204" pitchFamily="34" charset="0"/>
              </a:rPr>
              <a:t>Bennett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2015</a:t>
            </a:r>
          </a:p>
        </p:txBody>
      </p:sp>
      <p:pic>
        <p:nvPicPr>
          <p:cNvPr id="42" name="Image 41" descr="Une image contenant bleu vert, Caractère coloré, vert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7147D6D-4E15-C9D6-517B-E08F379661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25" y="2207810"/>
            <a:ext cx="2883048" cy="495325"/>
          </a:xfrm>
          <a:prstGeom prst="rect">
            <a:avLst/>
          </a:prstGeom>
        </p:spPr>
      </p:pic>
      <p:sp>
        <p:nvSpPr>
          <p:cNvPr id="43" name="ZoneTexte 12">
            <a:extLst>
              <a:ext uri="{FF2B5EF4-FFF2-40B4-BE49-F238E27FC236}">
                <a16:creationId xmlns:a16="http://schemas.microsoft.com/office/drawing/2014/main" id="{3BE3BFEF-1F0B-6519-9CD3-511D66EC8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5" y="1866750"/>
            <a:ext cx="2203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dirty="0">
                <a:latin typeface="Calibri" panose="020F0502020204030204" pitchFamily="34" charset="0"/>
              </a:rPr>
              <a:t>Siderophores</a:t>
            </a:r>
          </a:p>
        </p:txBody>
      </p:sp>
      <p:sp>
        <p:nvSpPr>
          <p:cNvPr id="44" name="ZoneTexte 10">
            <a:extLst>
              <a:ext uri="{FF2B5EF4-FFF2-40B4-BE49-F238E27FC236}">
                <a16:creationId xmlns:a16="http://schemas.microsoft.com/office/drawing/2014/main" id="{BF64DF7D-FF77-6474-9984-0DE5DCC4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4417" y="2692394"/>
            <a:ext cx="3384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 dirty="0">
                <a:latin typeface="Calibri" panose="020F0502020204030204" pitchFamily="34" charset="0"/>
              </a:rPr>
              <a:t>Le </a:t>
            </a:r>
            <a:r>
              <a:rPr lang="en-US" altLang="fr-FR" sz="1400" dirty="0" err="1">
                <a:latin typeface="Calibri" panose="020F0502020204030204" pitchFamily="34" charset="0"/>
              </a:rPr>
              <a:t>Houedec</a:t>
            </a:r>
            <a:r>
              <a:rPr lang="en-US" altLang="fr-FR" sz="1400" dirty="0">
                <a:latin typeface="Calibri" panose="020F0502020204030204" pitchFamily="34" charset="0"/>
              </a:rPr>
              <a:t>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2024</a:t>
            </a:r>
          </a:p>
        </p:txBody>
      </p:sp>
      <p:pic>
        <p:nvPicPr>
          <p:cNvPr id="48" name="Image 47" descr="Une image contenant Caractère coloré, art&#10;&#10;Le contenu généré par l’IA peut être incorrect.">
            <a:extLst>
              <a:ext uri="{FF2B5EF4-FFF2-40B4-BE49-F238E27FC236}">
                <a16:creationId xmlns:a16="http://schemas.microsoft.com/office/drawing/2014/main" id="{6C00DFCB-8984-CA68-82C7-0EDB105082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64401" y="3744024"/>
            <a:ext cx="422848" cy="2108200"/>
          </a:xfrm>
          <a:prstGeom prst="rect">
            <a:avLst/>
          </a:prstGeom>
        </p:spPr>
      </p:pic>
      <p:sp>
        <p:nvSpPr>
          <p:cNvPr id="49" name="ZoneTexte 16">
            <a:extLst>
              <a:ext uri="{FF2B5EF4-FFF2-40B4-BE49-F238E27FC236}">
                <a16:creationId xmlns:a16="http://schemas.microsoft.com/office/drawing/2014/main" id="{DF228590-5540-2689-3087-8CD972689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205" y="4212000"/>
            <a:ext cx="1871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dirty="0">
                <a:latin typeface="Calibri" panose="020F0502020204030204" pitchFamily="34" charset="0"/>
              </a:rPr>
              <a:t>pH</a:t>
            </a:r>
          </a:p>
        </p:txBody>
      </p:sp>
      <p:sp>
        <p:nvSpPr>
          <p:cNvPr id="50" name="ZoneTexte 10">
            <a:extLst>
              <a:ext uri="{FF2B5EF4-FFF2-40B4-BE49-F238E27FC236}">
                <a16:creationId xmlns:a16="http://schemas.microsoft.com/office/drawing/2014/main" id="{C61D2E70-F24B-C22E-51B5-8EC1D20E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4968000"/>
            <a:ext cx="3384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 dirty="0">
                <a:latin typeface="Calibri" panose="020F0502020204030204" pitchFamily="34" charset="0"/>
              </a:rPr>
              <a:t>Barreira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in prep.</a:t>
            </a:r>
          </a:p>
        </p:txBody>
      </p:sp>
      <p:pic>
        <p:nvPicPr>
          <p:cNvPr id="52" name="Image 51" descr="Une image contenant capture d’écran, art&#10;&#10;Le contenu généré par l’IA peut être incorrect.">
            <a:extLst>
              <a:ext uri="{FF2B5EF4-FFF2-40B4-BE49-F238E27FC236}">
                <a16:creationId xmlns:a16="http://schemas.microsoft.com/office/drawing/2014/main" id="{7D9A6F1B-1F7A-B8C9-F28F-1E51C0516C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0925" y="3425705"/>
            <a:ext cx="2808000" cy="404024"/>
          </a:xfrm>
          <a:prstGeom prst="rect">
            <a:avLst/>
          </a:prstGeom>
        </p:spPr>
      </p:pic>
      <p:sp>
        <p:nvSpPr>
          <p:cNvPr id="53" name="ZoneTexte 14">
            <a:extLst>
              <a:ext uri="{FF2B5EF4-FFF2-40B4-BE49-F238E27FC236}">
                <a16:creationId xmlns:a16="http://schemas.microsoft.com/office/drawing/2014/main" id="{F4E5E32C-B6BE-F0E3-CC08-2DD2AB760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771" y="3081338"/>
            <a:ext cx="1871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dirty="0">
                <a:latin typeface="Calibri" panose="020F0502020204030204" pitchFamily="34" charset="0"/>
              </a:rPr>
              <a:t>Sulfide</a:t>
            </a:r>
          </a:p>
        </p:txBody>
      </p:sp>
      <p:sp>
        <p:nvSpPr>
          <p:cNvPr id="54" name="ZoneTexte 10">
            <a:extLst>
              <a:ext uri="{FF2B5EF4-FFF2-40B4-BE49-F238E27FC236}">
                <a16:creationId xmlns:a16="http://schemas.microsoft.com/office/drawing/2014/main" id="{00CED9A2-72C9-C4C6-1D2E-EC1C93B2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4417" y="3783012"/>
            <a:ext cx="3384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 dirty="0" err="1">
                <a:latin typeface="Calibri" panose="020F0502020204030204" pitchFamily="34" charset="0"/>
              </a:rPr>
              <a:t>Kankanamge</a:t>
            </a:r>
            <a:r>
              <a:rPr lang="en-US" altLang="fr-FR" sz="1400" dirty="0">
                <a:latin typeface="Calibri" panose="020F0502020204030204" pitchFamily="34" charset="0"/>
              </a:rPr>
              <a:t> </a:t>
            </a:r>
            <a:r>
              <a:rPr lang="en-US" altLang="fr-FR" sz="1400" i="1" dirty="0">
                <a:latin typeface="Calibri" panose="020F0502020204030204" pitchFamily="34" charset="0"/>
              </a:rPr>
              <a:t>et al.</a:t>
            </a:r>
            <a:r>
              <a:rPr lang="en-US" altLang="fr-FR" sz="1400" dirty="0">
                <a:latin typeface="Calibri" panose="020F0502020204030204" pitchFamily="34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63436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BF47AA5-783D-2030-2B9F-D6189CB1FFA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EB047-4A52-CF94-B5AF-418E04BFF4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4450" y="365125"/>
            <a:ext cx="988695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200" dirty="0"/>
              <a:t>Example </a:t>
            </a:r>
            <a:r>
              <a:rPr lang="fr-FR" sz="3200" dirty="0" err="1"/>
              <a:t>from</a:t>
            </a:r>
            <a:r>
              <a:rPr lang="fr-FR" sz="3200" dirty="0"/>
              <a:t> mangroves </a:t>
            </a:r>
            <a:r>
              <a:rPr lang="fr-FR" sz="3200" dirty="0" err="1"/>
              <a:t>sampled</a:t>
            </a:r>
            <a:r>
              <a:rPr lang="fr-FR" sz="3200" dirty="0"/>
              <a:t> by the TROPECOS </a:t>
            </a:r>
            <a:r>
              <a:rPr lang="fr-FR" sz="3200" dirty="0" err="1"/>
              <a:t>project</a:t>
            </a:r>
            <a:endParaRPr lang="fr-FR" sz="3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05A76F-5E1D-DFA8-FDFE-520CBBB37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207" y="1885845"/>
            <a:ext cx="2648733" cy="17383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516D53-6F6B-8B09-106C-1603505F3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415" y="3730414"/>
            <a:ext cx="1580822" cy="2086186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24" name="Image 23" descr="Une image contenant capture d’écran, texte, Caractère coloré, diagramme&#10;&#10;Le contenu généré par l’IA peut être incorrect.">
            <a:extLst>
              <a:ext uri="{FF2B5EF4-FFF2-40B4-BE49-F238E27FC236}">
                <a16:creationId xmlns:a16="http://schemas.microsoft.com/office/drawing/2014/main" id="{886802B6-7262-FC1F-7863-60E4B0B9B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78" y="2269222"/>
            <a:ext cx="2272674" cy="3636278"/>
          </a:xfrm>
          <a:prstGeom prst="rect">
            <a:avLst/>
          </a:prstGeom>
        </p:spPr>
      </p:pic>
      <p:pic>
        <p:nvPicPr>
          <p:cNvPr id="25" name="Image 24" descr="Une image contenant capture d’écran, solaire, astronomie&#10;&#10;Le contenu généré par l’IA peut être incorrect.">
            <a:extLst>
              <a:ext uri="{FF2B5EF4-FFF2-40B4-BE49-F238E27FC236}">
                <a16:creationId xmlns:a16="http://schemas.microsoft.com/office/drawing/2014/main" id="{56933965-61FF-944B-B249-A03DAA5C3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52" y="2269222"/>
            <a:ext cx="2272674" cy="3636278"/>
          </a:xfrm>
          <a:prstGeom prst="rect">
            <a:avLst/>
          </a:prstGeom>
        </p:spPr>
      </p:pic>
      <p:pic>
        <p:nvPicPr>
          <p:cNvPr id="53" name="Image 52" descr="Une image contenant capture d’écran, Rectangle, solaire&#10;&#10;Le contenu généré par l’IA peut être incorrect.">
            <a:extLst>
              <a:ext uri="{FF2B5EF4-FFF2-40B4-BE49-F238E27FC236}">
                <a16:creationId xmlns:a16="http://schemas.microsoft.com/office/drawing/2014/main" id="{11605461-396D-2B0C-F0EF-620F17C29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326" y="2269222"/>
            <a:ext cx="2272674" cy="363627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5095B0B3-E124-034D-DE75-10773B6C0E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079831" y="2655677"/>
            <a:ext cx="1230647" cy="2850057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45106A7F-EDCC-6083-DB96-1B8A69632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31" y="1658661"/>
            <a:ext cx="939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b="1" dirty="0">
                <a:latin typeface="Calibri" panose="020F0502020204030204" pitchFamily="34" charset="0"/>
              </a:rPr>
              <a:t>  </a:t>
            </a:r>
            <a:r>
              <a:rPr lang="en-US" altLang="fr-FR" sz="2000" b="1" dirty="0" err="1">
                <a:latin typeface="Calibri" panose="020F0502020204030204" pitchFamily="34" charset="0"/>
              </a:rPr>
              <a:t>Marapanim</a:t>
            </a:r>
            <a:r>
              <a:rPr lang="en-US" altLang="fr-FR" sz="2000" b="1" dirty="0">
                <a:latin typeface="Calibri" panose="020F0502020204030204" pitchFamily="34" charset="0"/>
              </a:rPr>
              <a:t>, Northern Brazil, winter 2025</a:t>
            </a:r>
            <a:endParaRPr lang="en-US" altLang="fr-FR" sz="2000" dirty="0">
              <a:latin typeface="Calibri" panose="020F050202020403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AFF78AC-3F31-2421-9D86-DB6C4E890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755" y="2375025"/>
            <a:ext cx="12306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900" b="1" dirty="0">
                <a:latin typeface="Calibri" panose="020F0502020204030204" pitchFamily="34" charset="0"/>
              </a:rPr>
              <a:t>Sediment slice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C848D87-DE25-D49D-77C2-759531F1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04" y="3940411"/>
            <a:ext cx="1410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 dirty="0">
                <a:latin typeface="Calibri" panose="020F0502020204030204" pitchFamily="34" charset="0"/>
              </a:rPr>
              <a:t>  Young </a:t>
            </a:r>
            <a:r>
              <a:rPr lang="en-US" altLang="fr-FR" sz="1800" i="1" dirty="0">
                <a:latin typeface="Calibri" panose="020F0502020204030204" pitchFamily="34" charset="0"/>
              </a:rPr>
              <a:t>Rhizophora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F95736CD-CA8F-9503-F9D2-DE5FD9F28D8A}"/>
              </a:ext>
            </a:extLst>
          </p:cNvPr>
          <p:cNvCxnSpPr/>
          <p:nvPr/>
        </p:nvCxnSpPr>
        <p:spPr>
          <a:xfrm flipH="1">
            <a:off x="6261100" y="2605857"/>
            <a:ext cx="127000" cy="6961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800EACA5-6418-C63A-C3D1-6CBE1B4C62A5}"/>
              </a:ext>
            </a:extLst>
          </p:cNvPr>
          <p:cNvCxnSpPr/>
          <p:nvPr/>
        </p:nvCxnSpPr>
        <p:spPr bwMode="auto">
          <a:xfrm flipH="1">
            <a:off x="10788963" y="2503141"/>
            <a:ext cx="127000" cy="6961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129FD92-5D93-F1A4-B6B3-E3FD6F2650A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90376" y="5085080"/>
            <a:ext cx="506104" cy="7315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7BEE419-52E6-675C-8415-6B7587E3952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24950" y="5085080"/>
            <a:ext cx="506104" cy="7315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0492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638</Words>
  <Application>Microsoft Office PowerPoint</Application>
  <DocSecurity>0</DocSecurity>
  <PresentationFormat>Grand écran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Avenir Next LT Pro</vt:lpstr>
      <vt:lpstr>Calibri</vt:lpstr>
      <vt:lpstr>Calibri Light</vt:lpstr>
      <vt:lpstr>Marianne</vt:lpstr>
      <vt:lpstr>Symbol</vt:lpstr>
      <vt:lpstr>Wingdings</vt:lpstr>
      <vt:lpstr>Conception personnalisée</vt:lpstr>
      <vt:lpstr>2D-DET gels for porewater imaging of mineralization-related solutes at high spatial resolution in mangroves</vt:lpstr>
      <vt:lpstr>Présentation PowerPoint</vt:lpstr>
      <vt:lpstr>2D-DET</vt:lpstr>
      <vt:lpstr>2D-DET + colorimetry</vt:lpstr>
      <vt:lpstr>2D-DET + colorimetry + hyperspectral imagery</vt:lpstr>
      <vt:lpstr>2D-DET + colorimetry + hyperspectral imagery</vt:lpstr>
      <vt:lpstr>2D-DET + … + 2D modeling of production rates and fluxes</vt:lpstr>
      <vt:lpstr>Developments of other colorimetric 2D-DET methods</vt:lpstr>
      <vt:lpstr>Example from mangroves sampled by the TROPECOS project</vt:lpstr>
      <vt:lpstr>Autumn School BIOGEO 2D</vt:lpstr>
      <vt:lpstr>Thank you for your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Romain Bergin</dc:creator>
  <cp:keywords/>
  <dc:description/>
  <cp:lastModifiedBy>Perrine Franquet</cp:lastModifiedBy>
  <cp:revision>204</cp:revision>
  <dcterms:created xsi:type="dcterms:W3CDTF">2023-08-30T09:55:32Z</dcterms:created>
  <dcterms:modified xsi:type="dcterms:W3CDTF">2025-11-03T22:29:24Z</dcterms:modified>
  <cp:category/>
  <dc:identifier/>
  <cp:contentStatus/>
  <dc:language/>
  <cp:version/>
</cp:coreProperties>
</file>