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1" r:id="rId2"/>
    <p:sldId id="668" r:id="rId3"/>
    <p:sldId id="596" r:id="rId4"/>
    <p:sldId id="676" r:id="rId5"/>
    <p:sldId id="517" r:id="rId6"/>
    <p:sldId id="407" r:id="rId7"/>
    <p:sldId id="650" r:id="rId8"/>
    <p:sldId id="523" r:id="rId9"/>
    <p:sldId id="651" r:id="rId10"/>
    <p:sldId id="653" r:id="rId11"/>
    <p:sldId id="654" r:id="rId12"/>
    <p:sldId id="672" r:id="rId13"/>
    <p:sldId id="656" r:id="rId14"/>
    <p:sldId id="598" r:id="rId15"/>
    <p:sldId id="673" r:id="rId16"/>
    <p:sldId id="674" r:id="rId17"/>
    <p:sldId id="671" r:id="rId18"/>
    <p:sldId id="664" r:id="rId19"/>
    <p:sldId id="675" r:id="rId20"/>
    <p:sldId id="665" r:id="rId21"/>
    <p:sldId id="66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ëlle Denieul" initials="AD" lastIdx="3" clrIdx="0">
    <p:extLst>
      <p:ext uri="{19B8F6BF-5375-455C-9EA6-DF929625EA0E}">
        <p15:presenceInfo xmlns:p15="http://schemas.microsoft.com/office/powerpoint/2012/main" userId="S-1-5-21-823421070-2470257115-2044583725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811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06125-9412-4507-953A-77D2D8682D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D2D11E3-E800-4507-A707-221B19C0769A}">
      <dgm:prSet phldrT="[Texte]" custT="1"/>
      <dgm:spPr/>
      <dgm:t>
        <a:bodyPr/>
        <a:lstStyle/>
        <a:p>
          <a:r>
            <a:rPr lang="fr-FR" sz="1600" dirty="0">
              <a:latin typeface="Calibri  "/>
            </a:rPr>
            <a:t>Publics</a:t>
          </a:r>
        </a:p>
      </dgm:t>
    </dgm:pt>
    <dgm:pt modelId="{0A541A82-F359-43F9-934F-5F2E84CDFFFC}" type="parTrans" cxnId="{E454280D-4C3C-45AA-AA8F-E4E3A559D368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94621170-8CCC-4F3D-8C68-7DBEBBD37532}" type="sibTrans" cxnId="{E454280D-4C3C-45AA-AA8F-E4E3A559D368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D83C6007-3078-480A-84EC-9B63D8A4C3E0}">
      <dgm:prSet phldrT="[Texte]" custT="1"/>
      <dgm:spPr/>
      <dgm:t>
        <a:bodyPr/>
        <a:lstStyle/>
        <a:p>
          <a:r>
            <a:rPr lang="fr-FR" sz="1800" kern="1200" dirty="0">
              <a:latin typeface="Calibri  "/>
            </a:rPr>
            <a:t>Usagers des épiceries sociales</a:t>
          </a:r>
        </a:p>
      </dgm:t>
    </dgm:pt>
    <dgm:pt modelId="{5CABEA5A-725D-448B-914A-3F4F4DCE769D}" type="parTrans" cxnId="{5518410E-604F-4882-8554-483DA94B4537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2935CC92-0A81-4582-A816-CEE4717E95D2}" type="sibTrans" cxnId="{5518410E-604F-4882-8554-483DA94B4537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2BBA3EE5-EB02-4315-9450-B30553D3E71C}">
      <dgm:prSet phldrT="[Texte]" custT="1"/>
      <dgm:spPr/>
      <dgm:t>
        <a:bodyPr/>
        <a:lstStyle/>
        <a:p>
          <a:r>
            <a:rPr lang="fr-FR" sz="1800" kern="1200" dirty="0">
              <a:solidFill>
                <a:schemeClr val="tx1"/>
              </a:solidFill>
              <a:latin typeface="Calibri  "/>
              <a:ea typeface="+mn-ea"/>
              <a:cs typeface="+mn-cs"/>
            </a:rPr>
            <a:t>Personnes</a:t>
          </a:r>
          <a:r>
            <a:rPr lang="fr-FR" sz="1800" kern="1200" dirty="0">
              <a:solidFill>
                <a:schemeClr val="tx1"/>
              </a:solidFill>
              <a:latin typeface="Calibri  "/>
            </a:rPr>
            <a:t> accompagnées par le CCAS</a:t>
          </a:r>
        </a:p>
      </dgm:t>
    </dgm:pt>
    <dgm:pt modelId="{391E7AD4-32DE-478F-8D3B-C1F4ED7AEE00}" type="parTrans" cxnId="{C3CDA6F9-4238-4240-9F8A-79823A388790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0EB5AB04-4418-4C1E-9D72-17D1CEE6477E}" type="sibTrans" cxnId="{C3CDA6F9-4238-4240-9F8A-79823A388790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689F780C-A320-4FB4-8500-EA71A7B1DB5D}">
      <dgm:prSet phldrT="[Texte]" custT="1"/>
      <dgm:spPr/>
      <dgm:t>
        <a:bodyPr/>
        <a:lstStyle/>
        <a:p>
          <a:r>
            <a:rPr lang="fr-FR" sz="1600" dirty="0">
              <a:latin typeface="Calibri  "/>
            </a:rPr>
            <a:t>Produits</a:t>
          </a:r>
        </a:p>
      </dgm:t>
    </dgm:pt>
    <dgm:pt modelId="{66335622-3616-4BEF-86FE-6ED07AA58EBC}" type="parTrans" cxnId="{650624B9-CDD8-435D-83A4-00906F93309B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3B1C546B-5DEE-44A2-B54A-3CC380E041A4}" type="sibTrans" cxnId="{650624B9-CDD8-435D-83A4-00906F93309B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17C748AB-6280-48A7-B7DA-3344A432FD77}">
      <dgm:prSet phldrT="[Texte]" custT="1"/>
      <dgm:spPr/>
      <dgm:t>
        <a:bodyPr/>
        <a:lstStyle/>
        <a:p>
          <a:r>
            <a:rPr lang="fr-FR" sz="1800" dirty="0">
              <a:latin typeface="Calibri  "/>
            </a:rPr>
            <a:t>Fruits, Légumes, Légumineuses (frais ou non)</a:t>
          </a:r>
        </a:p>
      </dgm:t>
    </dgm:pt>
    <dgm:pt modelId="{D31AAF04-BEC1-4E7F-8D05-19199BA904B8}" type="parTrans" cxnId="{3599713D-186A-4D1D-89FB-CC5BE221609C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F8116BCD-F71A-4640-B2E0-0FDC72125B9A}" type="sibTrans" cxnId="{3599713D-186A-4D1D-89FB-CC5BE221609C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2CF61935-4CE7-4498-B336-983C4B05AD75}">
      <dgm:prSet phldrT="[Texte]" custT="1"/>
      <dgm:spPr/>
      <dgm:t>
        <a:bodyPr/>
        <a:lstStyle/>
        <a:p>
          <a:r>
            <a:rPr lang="fr-FR" sz="1600" dirty="0">
              <a:latin typeface="Calibri  "/>
            </a:rPr>
            <a:t>Montant</a:t>
          </a:r>
        </a:p>
      </dgm:t>
    </dgm:pt>
    <dgm:pt modelId="{72A2EBDA-4CFA-413E-8ADD-F8BB889F98BB}" type="parTrans" cxnId="{5B5AC306-A547-4B9E-83D2-FDEF912B29D2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B6006F14-6E06-4910-8B9B-ECFF652A24A4}" type="sibTrans" cxnId="{5B5AC306-A547-4B9E-83D2-FDEF912B29D2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0C0EB155-FF3F-40F3-9723-E82CF1D66D05}">
      <dgm:prSet phldrT="[Texte]" custT="1"/>
      <dgm:spPr/>
      <dgm:t>
        <a:bodyPr/>
        <a:lstStyle/>
        <a:p>
          <a:r>
            <a:rPr lang="fr-FR" sz="1800" dirty="0">
              <a:latin typeface="Calibri  "/>
            </a:rPr>
            <a:t>De 28€ (si accès à épicerie sociale) à 44€ par UC et par mois (en théorie suffisant pour satisfaire le PNNS)</a:t>
          </a:r>
        </a:p>
      </dgm:t>
    </dgm:pt>
    <dgm:pt modelId="{3FAD8163-7B8C-4D87-847F-708291FDE5B1}" type="parTrans" cxnId="{4733D6D4-8D5F-496A-8082-3DD8199F6201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2A890F43-C1F2-457F-9226-C92DD61AED8E}" type="sibTrans" cxnId="{4733D6D4-8D5F-496A-8082-3DD8199F6201}">
      <dgm:prSet/>
      <dgm:spPr/>
      <dgm:t>
        <a:bodyPr/>
        <a:lstStyle/>
        <a:p>
          <a:endParaRPr lang="fr-FR" sz="1000">
            <a:latin typeface="Gill Sans MT" panose="020B0502020104020203" pitchFamily="34" charset="0"/>
          </a:endParaRPr>
        </a:p>
      </dgm:t>
    </dgm:pt>
    <dgm:pt modelId="{E6E4AB5D-7811-4BDE-97A8-C5AF6E233964}">
      <dgm:prSet custT="1"/>
      <dgm:spPr/>
      <dgm:t>
        <a:bodyPr/>
        <a:lstStyle/>
        <a:p>
          <a:r>
            <a:rPr lang="fr-FR" sz="1600" dirty="0">
              <a:latin typeface="Calibri  "/>
            </a:rPr>
            <a:t>Lieux d’achat</a:t>
          </a:r>
        </a:p>
      </dgm:t>
    </dgm:pt>
    <dgm:pt modelId="{B2375328-BDE7-4376-94A2-E026CD8E2F2C}" type="parTrans" cxnId="{A36C71D0-8351-46D0-8AB1-2C7779214D19}">
      <dgm:prSet/>
      <dgm:spPr/>
      <dgm:t>
        <a:bodyPr/>
        <a:lstStyle/>
        <a:p>
          <a:endParaRPr lang="fr-FR">
            <a:latin typeface="Gill Sans MT" panose="020B0502020104020203" pitchFamily="34" charset="0"/>
          </a:endParaRPr>
        </a:p>
      </dgm:t>
    </dgm:pt>
    <dgm:pt modelId="{7E01B001-EA5F-4EAF-BCF8-5EB35505EA25}" type="sibTrans" cxnId="{A36C71D0-8351-46D0-8AB1-2C7779214D19}">
      <dgm:prSet/>
      <dgm:spPr/>
      <dgm:t>
        <a:bodyPr/>
        <a:lstStyle/>
        <a:p>
          <a:endParaRPr lang="fr-FR">
            <a:latin typeface="Gill Sans MT" panose="020B0502020104020203" pitchFamily="34" charset="0"/>
          </a:endParaRPr>
        </a:p>
      </dgm:t>
    </dgm:pt>
    <dgm:pt modelId="{9C4E5077-4741-40C0-961E-71EB07AC767F}">
      <dgm:prSet custT="1"/>
      <dgm:spPr/>
      <dgm:t>
        <a:bodyPr/>
        <a:lstStyle/>
        <a:p>
          <a:r>
            <a:rPr lang="fr-FR" sz="1600" dirty="0">
              <a:latin typeface="Calibri  "/>
            </a:rPr>
            <a:t>Format</a:t>
          </a:r>
          <a:endParaRPr lang="fr-FR" sz="1900" dirty="0">
            <a:latin typeface="Calibri  "/>
          </a:endParaRPr>
        </a:p>
      </dgm:t>
    </dgm:pt>
    <dgm:pt modelId="{BD207758-0023-49B9-A457-63D43F131E06}" type="parTrans" cxnId="{541CD62A-124D-43F0-80F9-92790BA65397}">
      <dgm:prSet/>
      <dgm:spPr/>
      <dgm:t>
        <a:bodyPr/>
        <a:lstStyle/>
        <a:p>
          <a:endParaRPr lang="fr-FR">
            <a:latin typeface="Gill Sans MT" panose="020B0502020104020203" pitchFamily="34" charset="0"/>
          </a:endParaRPr>
        </a:p>
      </dgm:t>
    </dgm:pt>
    <dgm:pt modelId="{78DEBEB3-8992-46CD-BB32-462A86041966}" type="sibTrans" cxnId="{541CD62A-124D-43F0-80F9-92790BA65397}">
      <dgm:prSet/>
      <dgm:spPr/>
      <dgm:t>
        <a:bodyPr/>
        <a:lstStyle/>
        <a:p>
          <a:endParaRPr lang="fr-FR">
            <a:latin typeface="Gill Sans MT" panose="020B0502020104020203" pitchFamily="34" charset="0"/>
          </a:endParaRPr>
        </a:p>
      </dgm:t>
    </dgm:pt>
    <dgm:pt modelId="{F8BF20F2-21FA-4F63-89E8-90A808AA9E07}">
      <dgm:prSet custT="1"/>
      <dgm:spPr/>
      <dgm:t>
        <a:bodyPr/>
        <a:lstStyle/>
        <a:p>
          <a:r>
            <a:rPr lang="fr-FR" sz="1800" dirty="0">
              <a:latin typeface="Calibri  "/>
            </a:rPr>
            <a:t>Supermarchés et épiceries sociales </a:t>
          </a:r>
        </a:p>
      </dgm:t>
    </dgm:pt>
    <dgm:pt modelId="{B14AE437-4926-4BFC-B0E3-1253B26AE2CB}" type="parTrans" cxnId="{F1C46511-04DA-440E-906F-FF454E28965C}">
      <dgm:prSet/>
      <dgm:spPr/>
      <dgm:t>
        <a:bodyPr/>
        <a:lstStyle/>
        <a:p>
          <a:endParaRPr lang="fr-FR">
            <a:latin typeface="Gill Sans MT" panose="020B0502020104020203" pitchFamily="34" charset="0"/>
          </a:endParaRPr>
        </a:p>
      </dgm:t>
    </dgm:pt>
    <dgm:pt modelId="{0509686D-F7F1-41E5-9FFD-61C605798520}" type="sibTrans" cxnId="{F1C46511-04DA-440E-906F-FF454E28965C}">
      <dgm:prSet/>
      <dgm:spPr/>
      <dgm:t>
        <a:bodyPr/>
        <a:lstStyle/>
        <a:p>
          <a:endParaRPr lang="fr-FR">
            <a:latin typeface="Gill Sans MT" panose="020B0502020104020203" pitchFamily="34" charset="0"/>
          </a:endParaRPr>
        </a:p>
      </dgm:t>
    </dgm:pt>
    <dgm:pt modelId="{81F15DFD-0A94-451A-956A-8C412B695027}">
      <dgm:prSet custT="1"/>
      <dgm:spPr/>
      <dgm:t>
        <a:bodyPr/>
        <a:lstStyle/>
        <a:p>
          <a:r>
            <a:rPr lang="fr-FR" sz="1800" dirty="0">
              <a:latin typeface="Calibri  "/>
            </a:rPr>
            <a:t>Chèques papier, coupures de 2 ou 5 euros, envois postaux bimensuels</a:t>
          </a:r>
        </a:p>
      </dgm:t>
    </dgm:pt>
    <dgm:pt modelId="{63212401-6CCE-4A1E-8D0F-C830F5C53F34}" type="parTrans" cxnId="{75E9D9E1-9726-46AF-9E8C-972D53AE7B27}">
      <dgm:prSet/>
      <dgm:spPr/>
      <dgm:t>
        <a:bodyPr/>
        <a:lstStyle/>
        <a:p>
          <a:endParaRPr lang="fr-FR"/>
        </a:p>
      </dgm:t>
    </dgm:pt>
    <dgm:pt modelId="{D6452F6F-93C1-4E66-B12E-BDD903A5CB37}" type="sibTrans" cxnId="{75E9D9E1-9726-46AF-9E8C-972D53AE7B27}">
      <dgm:prSet/>
      <dgm:spPr/>
      <dgm:t>
        <a:bodyPr/>
        <a:lstStyle/>
        <a:p>
          <a:endParaRPr lang="fr-FR"/>
        </a:p>
      </dgm:t>
    </dgm:pt>
    <dgm:pt modelId="{A74F2984-70C9-472B-ACDF-F3C32B3DB835}">
      <dgm:prSet custT="1"/>
      <dgm:spPr/>
      <dgm:t>
        <a:bodyPr/>
        <a:lstStyle/>
        <a:p>
          <a:r>
            <a:rPr lang="fr-FR" sz="1600" dirty="0">
              <a:latin typeface="Calibri  "/>
            </a:rPr>
            <a:t>Durée</a:t>
          </a:r>
        </a:p>
      </dgm:t>
    </dgm:pt>
    <dgm:pt modelId="{3DECFDBA-476C-4CE3-AD41-82AF7B0B44B8}" type="parTrans" cxnId="{123FE553-5CB4-4317-9613-A47C6BFA0D62}">
      <dgm:prSet/>
      <dgm:spPr/>
      <dgm:t>
        <a:bodyPr/>
        <a:lstStyle/>
        <a:p>
          <a:endParaRPr lang="fr-FR"/>
        </a:p>
      </dgm:t>
    </dgm:pt>
    <dgm:pt modelId="{6BCAC83A-9FB0-4679-B395-82F17F5259F2}" type="sibTrans" cxnId="{123FE553-5CB4-4317-9613-A47C6BFA0D62}">
      <dgm:prSet/>
      <dgm:spPr/>
      <dgm:t>
        <a:bodyPr/>
        <a:lstStyle/>
        <a:p>
          <a:endParaRPr lang="fr-FR"/>
        </a:p>
      </dgm:t>
    </dgm:pt>
    <dgm:pt modelId="{7362AFBA-3E7C-4E54-95CA-788FEE48CA87}">
      <dgm:prSet custT="1"/>
      <dgm:spPr/>
      <dgm:t>
        <a:bodyPr/>
        <a:lstStyle/>
        <a:p>
          <a:r>
            <a:rPr lang="fr-FR" sz="1800" dirty="0">
              <a:latin typeface="Calibri  "/>
            </a:rPr>
            <a:t>14 semaines en hiver (groupe intervention)</a:t>
          </a:r>
        </a:p>
      </dgm:t>
    </dgm:pt>
    <dgm:pt modelId="{D33FC3BB-584B-42ED-BCE1-E72C5FC2ECD8}" type="parTrans" cxnId="{C507B158-2191-42BD-855E-2E1F6E67F092}">
      <dgm:prSet/>
      <dgm:spPr/>
      <dgm:t>
        <a:bodyPr/>
        <a:lstStyle/>
        <a:p>
          <a:endParaRPr lang="fr-FR"/>
        </a:p>
      </dgm:t>
    </dgm:pt>
    <dgm:pt modelId="{766DA2C6-C777-441F-AA51-64F6355BF0B4}" type="sibTrans" cxnId="{C507B158-2191-42BD-855E-2E1F6E67F092}">
      <dgm:prSet/>
      <dgm:spPr/>
      <dgm:t>
        <a:bodyPr/>
        <a:lstStyle/>
        <a:p>
          <a:endParaRPr lang="fr-FR"/>
        </a:p>
      </dgm:t>
    </dgm:pt>
    <dgm:pt modelId="{4CC605A8-5E25-4C08-92B5-8D60D0ABC64A}">
      <dgm:prSet phldrT="[Texte]" custT="1"/>
      <dgm:spPr/>
      <dgm:t>
        <a:bodyPr/>
        <a:lstStyle/>
        <a:p>
          <a:r>
            <a:rPr lang="fr-FR" sz="1800" kern="1200" dirty="0">
              <a:solidFill>
                <a:schemeClr val="tx1"/>
              </a:solidFill>
              <a:latin typeface="Calibri  "/>
            </a:rPr>
            <a:t>Clients de Leclerc Marsannay.</a:t>
          </a:r>
        </a:p>
      </dgm:t>
    </dgm:pt>
    <dgm:pt modelId="{93A0CCAC-47B7-4DA9-87DA-11DA17CDFFE6}" type="parTrans" cxnId="{4CD52ECC-EE07-4214-8249-C9AE27B303FB}">
      <dgm:prSet/>
      <dgm:spPr/>
      <dgm:t>
        <a:bodyPr/>
        <a:lstStyle/>
        <a:p>
          <a:endParaRPr lang="fr-FR"/>
        </a:p>
      </dgm:t>
    </dgm:pt>
    <dgm:pt modelId="{D7B48A6F-973C-4E27-9494-DA791247A806}" type="sibTrans" cxnId="{4CD52ECC-EE07-4214-8249-C9AE27B303FB}">
      <dgm:prSet/>
      <dgm:spPr/>
      <dgm:t>
        <a:bodyPr/>
        <a:lstStyle/>
        <a:p>
          <a:endParaRPr lang="fr-FR"/>
        </a:p>
      </dgm:t>
    </dgm:pt>
    <dgm:pt modelId="{A4C60B39-57D0-444A-92F1-CCB1AD252EED}">
      <dgm:prSet custT="1"/>
      <dgm:spPr/>
      <dgm:t>
        <a:bodyPr/>
        <a:lstStyle/>
        <a:p>
          <a:r>
            <a:rPr lang="fr-FR" sz="1800" kern="1200" dirty="0">
              <a:solidFill>
                <a:schemeClr val="tx1"/>
              </a:solidFill>
              <a:latin typeface="Calibri  "/>
            </a:rPr>
            <a:t>Participants de la base </a:t>
          </a:r>
          <a:r>
            <a:rPr lang="fr-FR" sz="1800" kern="1200" dirty="0" err="1">
              <a:solidFill>
                <a:schemeClr val="tx1"/>
              </a:solidFill>
              <a:latin typeface="Calibri  "/>
            </a:rPr>
            <a:t>Panelsens</a:t>
          </a:r>
          <a:r>
            <a:rPr lang="fr-FR" sz="1800" kern="1200" dirty="0">
              <a:solidFill>
                <a:schemeClr val="tx1"/>
              </a:solidFill>
              <a:latin typeface="Calibri  "/>
            </a:rPr>
            <a:t>.</a:t>
          </a:r>
        </a:p>
      </dgm:t>
    </dgm:pt>
    <dgm:pt modelId="{C53B125B-9870-4093-8A16-27E7970CDAFB}" type="parTrans" cxnId="{CA253287-96C8-4623-AC09-834C98348C24}">
      <dgm:prSet/>
      <dgm:spPr/>
      <dgm:t>
        <a:bodyPr/>
        <a:lstStyle/>
        <a:p>
          <a:endParaRPr lang="fr-FR"/>
        </a:p>
      </dgm:t>
    </dgm:pt>
    <dgm:pt modelId="{2D94F4CE-EA3B-4529-9CBF-749DDBFA5F0F}" type="sibTrans" cxnId="{CA253287-96C8-4623-AC09-834C98348C24}">
      <dgm:prSet/>
      <dgm:spPr/>
      <dgm:t>
        <a:bodyPr/>
        <a:lstStyle/>
        <a:p>
          <a:endParaRPr lang="fr-FR"/>
        </a:p>
      </dgm:t>
    </dgm:pt>
    <dgm:pt modelId="{3676F2CE-1726-4AB1-82F9-F0C77D796372}">
      <dgm:prSet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Calibri  "/>
            </a:rPr>
            <a:t>Groupe avec contrôle automatique  : Leclerc</a:t>
          </a:r>
        </a:p>
      </dgm:t>
    </dgm:pt>
    <dgm:pt modelId="{58C071FC-E774-47FB-9799-FF924CF41F34}" type="parTrans" cxnId="{7FF99EAE-9612-44AA-AE25-7E396F285778}">
      <dgm:prSet/>
      <dgm:spPr/>
      <dgm:t>
        <a:bodyPr/>
        <a:lstStyle/>
        <a:p>
          <a:endParaRPr lang="fr-FR"/>
        </a:p>
      </dgm:t>
    </dgm:pt>
    <dgm:pt modelId="{E0A8381D-DDBC-48D6-93E9-D38B53807C0A}" type="sibTrans" cxnId="{7FF99EAE-9612-44AA-AE25-7E396F285778}">
      <dgm:prSet/>
      <dgm:spPr/>
      <dgm:t>
        <a:bodyPr/>
        <a:lstStyle/>
        <a:p>
          <a:endParaRPr lang="fr-FR"/>
        </a:p>
      </dgm:t>
    </dgm:pt>
    <dgm:pt modelId="{48300472-C6FF-4B9E-B24E-575C3EFBC2E3}" type="pres">
      <dgm:prSet presAssocID="{D5C06125-9412-4507-953A-77D2D8682D9A}" presName="Name0" presStyleCnt="0">
        <dgm:presLayoutVars>
          <dgm:dir/>
          <dgm:animLvl val="lvl"/>
          <dgm:resizeHandles val="exact"/>
        </dgm:presLayoutVars>
      </dgm:prSet>
      <dgm:spPr/>
    </dgm:pt>
    <dgm:pt modelId="{0A09CB02-C9BE-47B6-8A23-3B1E21DF86DA}" type="pres">
      <dgm:prSet presAssocID="{AD2D11E3-E800-4507-A707-221B19C0769A}" presName="linNode" presStyleCnt="0"/>
      <dgm:spPr/>
    </dgm:pt>
    <dgm:pt modelId="{6E7FFA9A-331A-4E6F-AE1E-5E9FD6AA1935}" type="pres">
      <dgm:prSet presAssocID="{AD2D11E3-E800-4507-A707-221B19C0769A}" presName="parentText" presStyleLbl="node1" presStyleIdx="0" presStyleCnt="6" custScaleX="54420" custScaleY="131691">
        <dgm:presLayoutVars>
          <dgm:chMax val="1"/>
          <dgm:bulletEnabled val="1"/>
        </dgm:presLayoutVars>
      </dgm:prSet>
      <dgm:spPr/>
    </dgm:pt>
    <dgm:pt modelId="{2FF7D410-3A2A-4D4F-836C-19010A81C850}" type="pres">
      <dgm:prSet presAssocID="{AD2D11E3-E800-4507-A707-221B19C0769A}" presName="descendantText" presStyleLbl="alignAccFollowNode1" presStyleIdx="0" presStyleCnt="6" custScaleY="154599" custLinFactNeighborX="0" custLinFactNeighborY="0">
        <dgm:presLayoutVars>
          <dgm:bulletEnabled val="1"/>
        </dgm:presLayoutVars>
      </dgm:prSet>
      <dgm:spPr/>
    </dgm:pt>
    <dgm:pt modelId="{1D6F8707-D495-4DC7-BA29-BB1841531D90}" type="pres">
      <dgm:prSet presAssocID="{94621170-8CCC-4F3D-8C68-7DBEBBD37532}" presName="sp" presStyleCnt="0"/>
      <dgm:spPr/>
    </dgm:pt>
    <dgm:pt modelId="{FCBBD6A9-FE3F-45B7-A2CC-B31784F54ED7}" type="pres">
      <dgm:prSet presAssocID="{689F780C-A320-4FB4-8500-EA71A7B1DB5D}" presName="linNode" presStyleCnt="0"/>
      <dgm:spPr/>
    </dgm:pt>
    <dgm:pt modelId="{8ADD9B7C-2B91-4C04-B707-32CEEF40AF94}" type="pres">
      <dgm:prSet presAssocID="{689F780C-A320-4FB4-8500-EA71A7B1DB5D}" presName="parentText" presStyleLbl="node1" presStyleIdx="1" presStyleCnt="6" custScaleX="54420">
        <dgm:presLayoutVars>
          <dgm:chMax val="1"/>
          <dgm:bulletEnabled val="1"/>
        </dgm:presLayoutVars>
      </dgm:prSet>
      <dgm:spPr/>
    </dgm:pt>
    <dgm:pt modelId="{446230E2-6B05-404B-B332-CCC80E56A991}" type="pres">
      <dgm:prSet presAssocID="{689F780C-A320-4FB4-8500-EA71A7B1DB5D}" presName="descendantText" presStyleLbl="alignAccFollowNode1" presStyleIdx="1" presStyleCnt="6">
        <dgm:presLayoutVars>
          <dgm:bulletEnabled val="1"/>
        </dgm:presLayoutVars>
      </dgm:prSet>
      <dgm:spPr/>
    </dgm:pt>
    <dgm:pt modelId="{63BDF711-503B-4428-8550-08FE80DAEFE5}" type="pres">
      <dgm:prSet presAssocID="{3B1C546B-5DEE-44A2-B54A-3CC380E041A4}" presName="sp" presStyleCnt="0"/>
      <dgm:spPr/>
    </dgm:pt>
    <dgm:pt modelId="{8DB28E20-AFA9-4CCE-A0BD-C1CCB0926B8B}" type="pres">
      <dgm:prSet presAssocID="{2CF61935-4CE7-4498-B336-983C4B05AD75}" presName="linNode" presStyleCnt="0"/>
      <dgm:spPr/>
    </dgm:pt>
    <dgm:pt modelId="{937CD4B5-8E3B-4082-BE2F-880588B438E8}" type="pres">
      <dgm:prSet presAssocID="{2CF61935-4CE7-4498-B336-983C4B05AD75}" presName="parentText" presStyleLbl="node1" presStyleIdx="2" presStyleCnt="6" custScaleX="54420">
        <dgm:presLayoutVars>
          <dgm:chMax val="1"/>
          <dgm:bulletEnabled val="1"/>
        </dgm:presLayoutVars>
      </dgm:prSet>
      <dgm:spPr/>
    </dgm:pt>
    <dgm:pt modelId="{7EBB1095-2C9F-4053-BCF0-4481D2DAC778}" type="pres">
      <dgm:prSet presAssocID="{2CF61935-4CE7-4498-B336-983C4B05AD75}" presName="descendantText" presStyleLbl="alignAccFollowNode1" presStyleIdx="2" presStyleCnt="6">
        <dgm:presLayoutVars>
          <dgm:bulletEnabled val="1"/>
        </dgm:presLayoutVars>
      </dgm:prSet>
      <dgm:spPr/>
    </dgm:pt>
    <dgm:pt modelId="{50ECD1BA-3404-4A61-B123-24759BD9B580}" type="pres">
      <dgm:prSet presAssocID="{B6006F14-6E06-4910-8B9B-ECFF652A24A4}" presName="sp" presStyleCnt="0"/>
      <dgm:spPr/>
    </dgm:pt>
    <dgm:pt modelId="{15B13BB7-6699-4C4B-B3CE-1E6234AD48B0}" type="pres">
      <dgm:prSet presAssocID="{E6E4AB5D-7811-4BDE-97A8-C5AF6E233964}" presName="linNode" presStyleCnt="0"/>
      <dgm:spPr/>
    </dgm:pt>
    <dgm:pt modelId="{24942D71-A54A-4853-A0A0-8EC9BD8F7A31}" type="pres">
      <dgm:prSet presAssocID="{E6E4AB5D-7811-4BDE-97A8-C5AF6E233964}" presName="parentText" presStyleLbl="node1" presStyleIdx="3" presStyleCnt="6" custScaleX="54420">
        <dgm:presLayoutVars>
          <dgm:chMax val="1"/>
          <dgm:bulletEnabled val="1"/>
        </dgm:presLayoutVars>
      </dgm:prSet>
      <dgm:spPr/>
    </dgm:pt>
    <dgm:pt modelId="{64CCAB9D-C294-49AD-873E-DF70BE9308DB}" type="pres">
      <dgm:prSet presAssocID="{E6E4AB5D-7811-4BDE-97A8-C5AF6E233964}" presName="descendantText" presStyleLbl="alignAccFollowNode1" presStyleIdx="3" presStyleCnt="6">
        <dgm:presLayoutVars>
          <dgm:bulletEnabled val="1"/>
        </dgm:presLayoutVars>
      </dgm:prSet>
      <dgm:spPr/>
    </dgm:pt>
    <dgm:pt modelId="{75BC2F14-71C1-4514-8F8B-5396B874D435}" type="pres">
      <dgm:prSet presAssocID="{7E01B001-EA5F-4EAF-BCF8-5EB35505EA25}" presName="sp" presStyleCnt="0"/>
      <dgm:spPr/>
    </dgm:pt>
    <dgm:pt modelId="{50ACD57C-3D6E-4ABE-AF1A-CDD140081514}" type="pres">
      <dgm:prSet presAssocID="{9C4E5077-4741-40C0-961E-71EB07AC767F}" presName="linNode" presStyleCnt="0"/>
      <dgm:spPr/>
    </dgm:pt>
    <dgm:pt modelId="{4E7A7D7C-7A1D-4F95-94EB-275B58D4D01D}" type="pres">
      <dgm:prSet presAssocID="{9C4E5077-4741-40C0-961E-71EB07AC767F}" presName="parentText" presStyleLbl="node1" presStyleIdx="4" presStyleCnt="6" custScaleX="54420">
        <dgm:presLayoutVars>
          <dgm:chMax val="1"/>
          <dgm:bulletEnabled val="1"/>
        </dgm:presLayoutVars>
      </dgm:prSet>
      <dgm:spPr/>
    </dgm:pt>
    <dgm:pt modelId="{9068F20F-9C17-470A-A1E3-59296E40A19E}" type="pres">
      <dgm:prSet presAssocID="{9C4E5077-4741-40C0-961E-71EB07AC767F}" presName="descendantText" presStyleLbl="alignAccFollowNode1" presStyleIdx="4" presStyleCnt="6">
        <dgm:presLayoutVars>
          <dgm:bulletEnabled val="1"/>
        </dgm:presLayoutVars>
      </dgm:prSet>
      <dgm:spPr/>
    </dgm:pt>
    <dgm:pt modelId="{10FD25FE-558C-42E2-AF35-9EBC53B9E096}" type="pres">
      <dgm:prSet presAssocID="{78DEBEB3-8992-46CD-BB32-462A86041966}" presName="sp" presStyleCnt="0"/>
      <dgm:spPr/>
    </dgm:pt>
    <dgm:pt modelId="{CAF501AC-3BCB-4C0E-AE2C-00313CF6E672}" type="pres">
      <dgm:prSet presAssocID="{A74F2984-70C9-472B-ACDF-F3C32B3DB835}" presName="linNode" presStyleCnt="0"/>
      <dgm:spPr/>
    </dgm:pt>
    <dgm:pt modelId="{ADD40244-ACB1-4AB1-8138-9136788243C7}" type="pres">
      <dgm:prSet presAssocID="{A74F2984-70C9-472B-ACDF-F3C32B3DB835}" presName="parentText" presStyleLbl="node1" presStyleIdx="5" presStyleCnt="6" custScaleX="54420">
        <dgm:presLayoutVars>
          <dgm:chMax val="1"/>
          <dgm:bulletEnabled val="1"/>
        </dgm:presLayoutVars>
      </dgm:prSet>
      <dgm:spPr/>
    </dgm:pt>
    <dgm:pt modelId="{3509D650-D1F2-4E94-98B9-69BC92B5DA58}" type="pres">
      <dgm:prSet presAssocID="{A74F2984-70C9-472B-ACDF-F3C32B3DB835}" presName="descendantText" presStyleLbl="alignAccFollowNode1" presStyleIdx="5" presStyleCnt="6" custLinFactNeighborX="0" custLinFactNeighborY="0">
        <dgm:presLayoutVars>
          <dgm:bulletEnabled val="1"/>
        </dgm:presLayoutVars>
      </dgm:prSet>
      <dgm:spPr/>
    </dgm:pt>
  </dgm:ptLst>
  <dgm:cxnLst>
    <dgm:cxn modelId="{5B5AC306-A547-4B9E-83D2-FDEF912B29D2}" srcId="{D5C06125-9412-4507-953A-77D2D8682D9A}" destId="{2CF61935-4CE7-4498-B336-983C4B05AD75}" srcOrd="2" destOrd="0" parTransId="{72A2EBDA-4CFA-413E-8ADD-F8BB889F98BB}" sibTransId="{B6006F14-6E06-4910-8B9B-ECFF652A24A4}"/>
    <dgm:cxn modelId="{E454280D-4C3C-45AA-AA8F-E4E3A559D368}" srcId="{D5C06125-9412-4507-953A-77D2D8682D9A}" destId="{AD2D11E3-E800-4507-A707-221B19C0769A}" srcOrd="0" destOrd="0" parTransId="{0A541A82-F359-43F9-934F-5F2E84CDFFFC}" sibTransId="{94621170-8CCC-4F3D-8C68-7DBEBBD37532}"/>
    <dgm:cxn modelId="{5518410E-604F-4882-8554-483DA94B4537}" srcId="{AD2D11E3-E800-4507-A707-221B19C0769A}" destId="{D83C6007-3078-480A-84EC-9B63D8A4C3E0}" srcOrd="0" destOrd="0" parTransId="{5CABEA5A-725D-448B-914A-3F4F4DCE769D}" sibTransId="{2935CC92-0A81-4582-A816-CEE4717E95D2}"/>
    <dgm:cxn modelId="{5BFF0111-5CC3-496E-955B-DB6870D176F0}" type="presOf" srcId="{4CC605A8-5E25-4C08-92B5-8D60D0ABC64A}" destId="{2FF7D410-3A2A-4D4F-836C-19010A81C850}" srcOrd="0" destOrd="2" presId="urn:microsoft.com/office/officeart/2005/8/layout/vList5"/>
    <dgm:cxn modelId="{F1C46511-04DA-440E-906F-FF454E28965C}" srcId="{E6E4AB5D-7811-4BDE-97A8-C5AF6E233964}" destId="{F8BF20F2-21FA-4F63-89E8-90A808AA9E07}" srcOrd="0" destOrd="0" parTransId="{B14AE437-4926-4BFC-B0E3-1253B26AE2CB}" sibTransId="{0509686D-F7F1-41E5-9FFD-61C605798520}"/>
    <dgm:cxn modelId="{58860314-2758-4FDD-BF0F-A319938EEFDB}" type="presOf" srcId="{689F780C-A320-4FB4-8500-EA71A7B1DB5D}" destId="{8ADD9B7C-2B91-4C04-B707-32CEEF40AF94}" srcOrd="0" destOrd="0" presId="urn:microsoft.com/office/officeart/2005/8/layout/vList5"/>
    <dgm:cxn modelId="{541CD62A-124D-43F0-80F9-92790BA65397}" srcId="{D5C06125-9412-4507-953A-77D2D8682D9A}" destId="{9C4E5077-4741-40C0-961E-71EB07AC767F}" srcOrd="4" destOrd="0" parTransId="{BD207758-0023-49B9-A457-63D43F131E06}" sibTransId="{78DEBEB3-8992-46CD-BB32-462A86041966}"/>
    <dgm:cxn modelId="{F8A5E22C-16C7-4F11-AFA5-4DE5ECB755B4}" type="presOf" srcId="{D5C06125-9412-4507-953A-77D2D8682D9A}" destId="{48300472-C6FF-4B9E-B24E-575C3EFBC2E3}" srcOrd="0" destOrd="0" presId="urn:microsoft.com/office/officeart/2005/8/layout/vList5"/>
    <dgm:cxn modelId="{E850CC36-7600-4FF5-A422-F1FD44438DB1}" type="presOf" srcId="{AD2D11E3-E800-4507-A707-221B19C0769A}" destId="{6E7FFA9A-331A-4E6F-AE1E-5E9FD6AA1935}" srcOrd="0" destOrd="0" presId="urn:microsoft.com/office/officeart/2005/8/layout/vList5"/>
    <dgm:cxn modelId="{3599713D-186A-4D1D-89FB-CC5BE221609C}" srcId="{689F780C-A320-4FB4-8500-EA71A7B1DB5D}" destId="{17C748AB-6280-48A7-B7DA-3344A432FD77}" srcOrd="0" destOrd="0" parTransId="{D31AAF04-BEC1-4E7F-8D05-19199BA904B8}" sibTransId="{F8116BCD-F71A-4640-B2E0-0FDC72125B9A}"/>
    <dgm:cxn modelId="{6353E644-80A0-44C4-A52F-116E0F4C0D7D}" type="presOf" srcId="{2BBA3EE5-EB02-4315-9450-B30553D3E71C}" destId="{2FF7D410-3A2A-4D4F-836C-19010A81C850}" srcOrd="0" destOrd="1" presId="urn:microsoft.com/office/officeart/2005/8/layout/vList5"/>
    <dgm:cxn modelId="{C1B6DD46-0D1A-441A-9300-862657577E72}" type="presOf" srcId="{17C748AB-6280-48A7-B7DA-3344A432FD77}" destId="{446230E2-6B05-404B-B332-CCC80E56A991}" srcOrd="0" destOrd="0" presId="urn:microsoft.com/office/officeart/2005/8/layout/vList5"/>
    <dgm:cxn modelId="{939AE64B-5AAD-414D-8CDC-AD7E660E5ED7}" type="presOf" srcId="{81F15DFD-0A94-451A-956A-8C412B695027}" destId="{9068F20F-9C17-470A-A1E3-59296E40A19E}" srcOrd="0" destOrd="0" presId="urn:microsoft.com/office/officeart/2005/8/layout/vList5"/>
    <dgm:cxn modelId="{792AAE50-6CDD-436F-A56B-134E9F5FDC6C}" type="presOf" srcId="{A4C60B39-57D0-444A-92F1-CCB1AD252EED}" destId="{2FF7D410-3A2A-4D4F-836C-19010A81C850}" srcOrd="0" destOrd="3" presId="urn:microsoft.com/office/officeart/2005/8/layout/vList5"/>
    <dgm:cxn modelId="{CEB61571-2FA6-413F-9DFC-128B318CA2DB}" type="presOf" srcId="{2CF61935-4CE7-4498-B336-983C4B05AD75}" destId="{937CD4B5-8E3B-4082-BE2F-880588B438E8}" srcOrd="0" destOrd="0" presId="urn:microsoft.com/office/officeart/2005/8/layout/vList5"/>
    <dgm:cxn modelId="{123FE553-5CB4-4317-9613-A47C6BFA0D62}" srcId="{D5C06125-9412-4507-953A-77D2D8682D9A}" destId="{A74F2984-70C9-472B-ACDF-F3C32B3DB835}" srcOrd="5" destOrd="0" parTransId="{3DECFDBA-476C-4CE3-AD41-82AF7B0B44B8}" sibTransId="{6BCAC83A-9FB0-4679-B395-82F17F5259F2}"/>
    <dgm:cxn modelId="{A7FF8957-DDF6-406A-8FB3-4B6F07B3C6D1}" type="presOf" srcId="{7362AFBA-3E7C-4E54-95CA-788FEE48CA87}" destId="{3509D650-D1F2-4E94-98B9-69BC92B5DA58}" srcOrd="0" destOrd="0" presId="urn:microsoft.com/office/officeart/2005/8/layout/vList5"/>
    <dgm:cxn modelId="{C507B158-2191-42BD-855E-2E1F6E67F092}" srcId="{A74F2984-70C9-472B-ACDF-F3C32B3DB835}" destId="{7362AFBA-3E7C-4E54-95CA-788FEE48CA87}" srcOrd="0" destOrd="0" parTransId="{D33FC3BB-584B-42ED-BCE1-E72C5FC2ECD8}" sibTransId="{766DA2C6-C777-441F-AA51-64F6355BF0B4}"/>
    <dgm:cxn modelId="{CA253287-96C8-4623-AC09-834C98348C24}" srcId="{AD2D11E3-E800-4507-A707-221B19C0769A}" destId="{A4C60B39-57D0-444A-92F1-CCB1AD252EED}" srcOrd="3" destOrd="0" parTransId="{C53B125B-9870-4093-8A16-27E7970CDAFB}" sibTransId="{2D94F4CE-EA3B-4529-9CBF-749DDBFA5F0F}"/>
    <dgm:cxn modelId="{1817458D-25B9-48EA-8B3F-8B6AF53B1F4A}" type="presOf" srcId="{A74F2984-70C9-472B-ACDF-F3C32B3DB835}" destId="{ADD40244-ACB1-4AB1-8138-9136788243C7}" srcOrd="0" destOrd="0" presId="urn:microsoft.com/office/officeart/2005/8/layout/vList5"/>
    <dgm:cxn modelId="{D2A1549D-2E8C-45DA-98CC-6E30BF1EB07A}" type="presOf" srcId="{3676F2CE-1726-4AB1-82F9-F0C77D796372}" destId="{64CCAB9D-C294-49AD-873E-DF70BE9308DB}" srcOrd="0" destOrd="1" presId="urn:microsoft.com/office/officeart/2005/8/layout/vList5"/>
    <dgm:cxn modelId="{0ACA2DA0-F4D0-4D27-A855-6B494E3C5795}" type="presOf" srcId="{D83C6007-3078-480A-84EC-9B63D8A4C3E0}" destId="{2FF7D410-3A2A-4D4F-836C-19010A81C850}" srcOrd="0" destOrd="0" presId="urn:microsoft.com/office/officeart/2005/8/layout/vList5"/>
    <dgm:cxn modelId="{7FF99EAE-9612-44AA-AE25-7E396F285778}" srcId="{E6E4AB5D-7811-4BDE-97A8-C5AF6E233964}" destId="{3676F2CE-1726-4AB1-82F9-F0C77D796372}" srcOrd="1" destOrd="0" parTransId="{58C071FC-E774-47FB-9799-FF924CF41F34}" sibTransId="{E0A8381D-DDBC-48D6-93E9-D38B53807C0A}"/>
    <dgm:cxn modelId="{F14A45B5-8DDE-4C6D-92B2-2AD03595EC13}" type="presOf" srcId="{0C0EB155-FF3F-40F3-9723-E82CF1D66D05}" destId="{7EBB1095-2C9F-4053-BCF0-4481D2DAC778}" srcOrd="0" destOrd="0" presId="urn:microsoft.com/office/officeart/2005/8/layout/vList5"/>
    <dgm:cxn modelId="{650624B9-CDD8-435D-83A4-00906F93309B}" srcId="{D5C06125-9412-4507-953A-77D2D8682D9A}" destId="{689F780C-A320-4FB4-8500-EA71A7B1DB5D}" srcOrd="1" destOrd="0" parTransId="{66335622-3616-4BEF-86FE-6ED07AA58EBC}" sibTransId="{3B1C546B-5DEE-44A2-B54A-3CC380E041A4}"/>
    <dgm:cxn modelId="{CF01A6C0-EAC8-4DE0-81D9-6C224CB47FAA}" type="presOf" srcId="{E6E4AB5D-7811-4BDE-97A8-C5AF6E233964}" destId="{24942D71-A54A-4853-A0A0-8EC9BD8F7A31}" srcOrd="0" destOrd="0" presId="urn:microsoft.com/office/officeart/2005/8/layout/vList5"/>
    <dgm:cxn modelId="{497633C8-B877-4270-92C7-DC18CB22CCAD}" type="presOf" srcId="{9C4E5077-4741-40C0-961E-71EB07AC767F}" destId="{4E7A7D7C-7A1D-4F95-94EB-275B58D4D01D}" srcOrd="0" destOrd="0" presId="urn:microsoft.com/office/officeart/2005/8/layout/vList5"/>
    <dgm:cxn modelId="{4CD52ECC-EE07-4214-8249-C9AE27B303FB}" srcId="{AD2D11E3-E800-4507-A707-221B19C0769A}" destId="{4CC605A8-5E25-4C08-92B5-8D60D0ABC64A}" srcOrd="2" destOrd="0" parTransId="{93A0CCAC-47B7-4DA9-87DA-11DA17CDFFE6}" sibTransId="{D7B48A6F-973C-4E27-9494-DA791247A806}"/>
    <dgm:cxn modelId="{A36C71D0-8351-46D0-8AB1-2C7779214D19}" srcId="{D5C06125-9412-4507-953A-77D2D8682D9A}" destId="{E6E4AB5D-7811-4BDE-97A8-C5AF6E233964}" srcOrd="3" destOrd="0" parTransId="{B2375328-BDE7-4376-94A2-E026CD8E2F2C}" sibTransId="{7E01B001-EA5F-4EAF-BCF8-5EB35505EA25}"/>
    <dgm:cxn modelId="{7879A8D4-EACA-44A7-A101-5051848F9111}" type="presOf" srcId="{F8BF20F2-21FA-4F63-89E8-90A808AA9E07}" destId="{64CCAB9D-C294-49AD-873E-DF70BE9308DB}" srcOrd="0" destOrd="0" presId="urn:microsoft.com/office/officeart/2005/8/layout/vList5"/>
    <dgm:cxn modelId="{4733D6D4-8D5F-496A-8082-3DD8199F6201}" srcId="{2CF61935-4CE7-4498-B336-983C4B05AD75}" destId="{0C0EB155-FF3F-40F3-9723-E82CF1D66D05}" srcOrd="0" destOrd="0" parTransId="{3FAD8163-7B8C-4D87-847F-708291FDE5B1}" sibTransId="{2A890F43-C1F2-457F-9226-C92DD61AED8E}"/>
    <dgm:cxn modelId="{75E9D9E1-9726-46AF-9E8C-972D53AE7B27}" srcId="{9C4E5077-4741-40C0-961E-71EB07AC767F}" destId="{81F15DFD-0A94-451A-956A-8C412B695027}" srcOrd="0" destOrd="0" parTransId="{63212401-6CCE-4A1E-8D0F-C830F5C53F34}" sibTransId="{D6452F6F-93C1-4E66-B12E-BDD903A5CB37}"/>
    <dgm:cxn modelId="{C3CDA6F9-4238-4240-9F8A-79823A388790}" srcId="{AD2D11E3-E800-4507-A707-221B19C0769A}" destId="{2BBA3EE5-EB02-4315-9450-B30553D3E71C}" srcOrd="1" destOrd="0" parTransId="{391E7AD4-32DE-478F-8D3B-C1F4ED7AEE00}" sibTransId="{0EB5AB04-4418-4C1E-9D72-17D1CEE6477E}"/>
    <dgm:cxn modelId="{BB96AFA8-8994-44FC-9682-3E38E5F043DC}" type="presParOf" srcId="{48300472-C6FF-4B9E-B24E-575C3EFBC2E3}" destId="{0A09CB02-C9BE-47B6-8A23-3B1E21DF86DA}" srcOrd="0" destOrd="0" presId="urn:microsoft.com/office/officeart/2005/8/layout/vList5"/>
    <dgm:cxn modelId="{CF1C0412-75EA-4553-B5DC-D53360C45FE2}" type="presParOf" srcId="{0A09CB02-C9BE-47B6-8A23-3B1E21DF86DA}" destId="{6E7FFA9A-331A-4E6F-AE1E-5E9FD6AA1935}" srcOrd="0" destOrd="0" presId="urn:microsoft.com/office/officeart/2005/8/layout/vList5"/>
    <dgm:cxn modelId="{A5DCB9C7-3A0B-4DBE-BED5-AFC009981B6B}" type="presParOf" srcId="{0A09CB02-C9BE-47B6-8A23-3B1E21DF86DA}" destId="{2FF7D410-3A2A-4D4F-836C-19010A81C850}" srcOrd="1" destOrd="0" presId="urn:microsoft.com/office/officeart/2005/8/layout/vList5"/>
    <dgm:cxn modelId="{F8825D6B-9B1E-4CD8-BE86-C0B2A9F223CA}" type="presParOf" srcId="{48300472-C6FF-4B9E-B24E-575C3EFBC2E3}" destId="{1D6F8707-D495-4DC7-BA29-BB1841531D90}" srcOrd="1" destOrd="0" presId="urn:microsoft.com/office/officeart/2005/8/layout/vList5"/>
    <dgm:cxn modelId="{2382F1F5-7053-4AE9-9ED2-42EF953A1B2F}" type="presParOf" srcId="{48300472-C6FF-4B9E-B24E-575C3EFBC2E3}" destId="{FCBBD6A9-FE3F-45B7-A2CC-B31784F54ED7}" srcOrd="2" destOrd="0" presId="urn:microsoft.com/office/officeart/2005/8/layout/vList5"/>
    <dgm:cxn modelId="{E698A3E6-F5C5-4819-BB3A-8482BB419D57}" type="presParOf" srcId="{FCBBD6A9-FE3F-45B7-A2CC-B31784F54ED7}" destId="{8ADD9B7C-2B91-4C04-B707-32CEEF40AF94}" srcOrd="0" destOrd="0" presId="urn:microsoft.com/office/officeart/2005/8/layout/vList5"/>
    <dgm:cxn modelId="{0D3E056E-CB7B-4DE1-8177-8497D5870AC8}" type="presParOf" srcId="{FCBBD6A9-FE3F-45B7-A2CC-B31784F54ED7}" destId="{446230E2-6B05-404B-B332-CCC80E56A991}" srcOrd="1" destOrd="0" presId="urn:microsoft.com/office/officeart/2005/8/layout/vList5"/>
    <dgm:cxn modelId="{77A0EA79-E5A9-4D4A-AC89-1C981D78BF13}" type="presParOf" srcId="{48300472-C6FF-4B9E-B24E-575C3EFBC2E3}" destId="{63BDF711-503B-4428-8550-08FE80DAEFE5}" srcOrd="3" destOrd="0" presId="urn:microsoft.com/office/officeart/2005/8/layout/vList5"/>
    <dgm:cxn modelId="{458D211A-EDEF-406B-8E9F-2C9298F11093}" type="presParOf" srcId="{48300472-C6FF-4B9E-B24E-575C3EFBC2E3}" destId="{8DB28E20-AFA9-4CCE-A0BD-C1CCB0926B8B}" srcOrd="4" destOrd="0" presId="urn:microsoft.com/office/officeart/2005/8/layout/vList5"/>
    <dgm:cxn modelId="{7B30F13E-1E14-4353-BA5E-0DFEC0A062F4}" type="presParOf" srcId="{8DB28E20-AFA9-4CCE-A0BD-C1CCB0926B8B}" destId="{937CD4B5-8E3B-4082-BE2F-880588B438E8}" srcOrd="0" destOrd="0" presId="urn:microsoft.com/office/officeart/2005/8/layout/vList5"/>
    <dgm:cxn modelId="{9EF8E822-10B1-4912-B666-E3DECC8E2E46}" type="presParOf" srcId="{8DB28E20-AFA9-4CCE-A0BD-C1CCB0926B8B}" destId="{7EBB1095-2C9F-4053-BCF0-4481D2DAC778}" srcOrd="1" destOrd="0" presId="urn:microsoft.com/office/officeart/2005/8/layout/vList5"/>
    <dgm:cxn modelId="{06CFCE01-B64A-47BF-88E8-81585BDE4A9D}" type="presParOf" srcId="{48300472-C6FF-4B9E-B24E-575C3EFBC2E3}" destId="{50ECD1BA-3404-4A61-B123-24759BD9B580}" srcOrd="5" destOrd="0" presId="urn:microsoft.com/office/officeart/2005/8/layout/vList5"/>
    <dgm:cxn modelId="{39AAECAC-CE2B-4249-872B-9117E844CDA0}" type="presParOf" srcId="{48300472-C6FF-4B9E-B24E-575C3EFBC2E3}" destId="{15B13BB7-6699-4C4B-B3CE-1E6234AD48B0}" srcOrd="6" destOrd="0" presId="urn:microsoft.com/office/officeart/2005/8/layout/vList5"/>
    <dgm:cxn modelId="{3D6C02C1-AE30-4D5D-83DD-F5B4921A2B63}" type="presParOf" srcId="{15B13BB7-6699-4C4B-B3CE-1E6234AD48B0}" destId="{24942D71-A54A-4853-A0A0-8EC9BD8F7A31}" srcOrd="0" destOrd="0" presId="urn:microsoft.com/office/officeart/2005/8/layout/vList5"/>
    <dgm:cxn modelId="{9D2DE058-CC1F-4951-898C-1173AECC6A7C}" type="presParOf" srcId="{15B13BB7-6699-4C4B-B3CE-1E6234AD48B0}" destId="{64CCAB9D-C294-49AD-873E-DF70BE9308DB}" srcOrd="1" destOrd="0" presId="urn:microsoft.com/office/officeart/2005/8/layout/vList5"/>
    <dgm:cxn modelId="{869AE6E6-F6EF-4CD6-BEFD-7685083038F4}" type="presParOf" srcId="{48300472-C6FF-4B9E-B24E-575C3EFBC2E3}" destId="{75BC2F14-71C1-4514-8F8B-5396B874D435}" srcOrd="7" destOrd="0" presId="urn:microsoft.com/office/officeart/2005/8/layout/vList5"/>
    <dgm:cxn modelId="{406A1D7A-5D67-459D-8702-7A3049111010}" type="presParOf" srcId="{48300472-C6FF-4B9E-B24E-575C3EFBC2E3}" destId="{50ACD57C-3D6E-4ABE-AF1A-CDD140081514}" srcOrd="8" destOrd="0" presId="urn:microsoft.com/office/officeart/2005/8/layout/vList5"/>
    <dgm:cxn modelId="{26309057-7ED9-4313-A8F8-45F46D5597F3}" type="presParOf" srcId="{50ACD57C-3D6E-4ABE-AF1A-CDD140081514}" destId="{4E7A7D7C-7A1D-4F95-94EB-275B58D4D01D}" srcOrd="0" destOrd="0" presId="urn:microsoft.com/office/officeart/2005/8/layout/vList5"/>
    <dgm:cxn modelId="{2A354FE3-1548-48B3-961C-07CBD797045B}" type="presParOf" srcId="{50ACD57C-3D6E-4ABE-AF1A-CDD140081514}" destId="{9068F20F-9C17-470A-A1E3-59296E40A19E}" srcOrd="1" destOrd="0" presId="urn:microsoft.com/office/officeart/2005/8/layout/vList5"/>
    <dgm:cxn modelId="{9423485A-3BEF-40F4-B865-7813C532F32E}" type="presParOf" srcId="{48300472-C6FF-4B9E-B24E-575C3EFBC2E3}" destId="{10FD25FE-558C-42E2-AF35-9EBC53B9E096}" srcOrd="9" destOrd="0" presId="urn:microsoft.com/office/officeart/2005/8/layout/vList5"/>
    <dgm:cxn modelId="{EE6ECCE5-1BB8-467B-B0D5-C9960EFFE7CC}" type="presParOf" srcId="{48300472-C6FF-4B9E-B24E-575C3EFBC2E3}" destId="{CAF501AC-3BCB-4C0E-AE2C-00313CF6E672}" srcOrd="10" destOrd="0" presId="urn:microsoft.com/office/officeart/2005/8/layout/vList5"/>
    <dgm:cxn modelId="{2F0EFF73-BEEA-4542-A743-2D912CFC47D7}" type="presParOf" srcId="{CAF501AC-3BCB-4C0E-AE2C-00313CF6E672}" destId="{ADD40244-ACB1-4AB1-8138-9136788243C7}" srcOrd="0" destOrd="0" presId="urn:microsoft.com/office/officeart/2005/8/layout/vList5"/>
    <dgm:cxn modelId="{EAB2B144-917B-4A20-92BA-873C4B0C6ABA}" type="presParOf" srcId="{CAF501AC-3BCB-4C0E-AE2C-00313CF6E672}" destId="{3509D650-D1F2-4E94-98B9-69BC92B5DA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7D410-3A2A-4D4F-836C-19010A81C850}">
      <dsp:nvSpPr>
        <dsp:cNvPr id="0" name=""/>
        <dsp:cNvSpPr/>
      </dsp:nvSpPr>
      <dsp:spPr>
        <a:xfrm rot="5400000">
          <a:off x="4476860" y="-2111189"/>
          <a:ext cx="1060971" cy="53587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Calibri  "/>
            </a:rPr>
            <a:t>Usagers des épiceries sociales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Calibri  "/>
              <a:ea typeface="+mn-ea"/>
              <a:cs typeface="+mn-cs"/>
            </a:rPr>
            <a:t>Personnes</a:t>
          </a:r>
          <a:r>
            <a:rPr lang="fr-FR" sz="1800" kern="1200" dirty="0">
              <a:solidFill>
                <a:schemeClr val="tx1"/>
              </a:solidFill>
              <a:latin typeface="Calibri  "/>
            </a:rPr>
            <a:t> accompagnées par le CCAS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Calibri  "/>
            </a:rPr>
            <a:t>Clients de Leclerc Marsannay.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Calibri  "/>
            </a:rPr>
            <a:t>Participants de la base </a:t>
          </a:r>
          <a:r>
            <a:rPr lang="fr-FR" sz="1800" kern="1200" dirty="0" err="1">
              <a:solidFill>
                <a:schemeClr val="tx1"/>
              </a:solidFill>
              <a:latin typeface="Calibri  "/>
            </a:rPr>
            <a:t>Panelsens</a:t>
          </a:r>
          <a:r>
            <a:rPr lang="fr-FR" sz="1800" kern="1200" dirty="0">
              <a:solidFill>
                <a:schemeClr val="tx1"/>
              </a:solidFill>
              <a:latin typeface="Calibri  "/>
            </a:rPr>
            <a:t>.</a:t>
          </a:r>
        </a:p>
      </dsp:txBody>
      <dsp:txXfrm rot="-5400000">
        <a:off x="2327992" y="89471"/>
        <a:ext cx="5306916" cy="957387"/>
      </dsp:txXfrm>
    </dsp:sp>
    <dsp:sp modelId="{6E7FFA9A-331A-4E6F-AE1E-5E9FD6AA1935}">
      <dsp:nvSpPr>
        <dsp:cNvPr id="0" name=""/>
        <dsp:cNvSpPr/>
      </dsp:nvSpPr>
      <dsp:spPr>
        <a:xfrm>
          <a:off x="687624" y="3315"/>
          <a:ext cx="1640367" cy="1129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libri  "/>
            </a:rPr>
            <a:t>Publics</a:t>
          </a:r>
        </a:p>
      </dsp:txBody>
      <dsp:txXfrm>
        <a:off x="742771" y="58462"/>
        <a:ext cx="1530073" cy="1019405"/>
      </dsp:txXfrm>
    </dsp:sp>
    <dsp:sp modelId="{446230E2-6B05-404B-B332-CCC80E56A991}">
      <dsp:nvSpPr>
        <dsp:cNvPr id="0" name=""/>
        <dsp:cNvSpPr/>
      </dsp:nvSpPr>
      <dsp:spPr>
        <a:xfrm rot="5400000">
          <a:off x="4668432" y="-1077146"/>
          <a:ext cx="686272" cy="5363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Calibri  "/>
            </a:rPr>
            <a:t>Fruits, Légumes, Légumineuses (frais ou non)</a:t>
          </a:r>
        </a:p>
      </dsp:txBody>
      <dsp:txXfrm rot="-5400000">
        <a:off x="2329596" y="1295191"/>
        <a:ext cx="5330445" cy="619270"/>
      </dsp:txXfrm>
    </dsp:sp>
    <dsp:sp modelId="{8ADD9B7C-2B91-4C04-B707-32CEEF40AF94}">
      <dsp:nvSpPr>
        <dsp:cNvPr id="0" name=""/>
        <dsp:cNvSpPr/>
      </dsp:nvSpPr>
      <dsp:spPr>
        <a:xfrm>
          <a:off x="687624" y="1175906"/>
          <a:ext cx="1641971" cy="857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libri  "/>
            </a:rPr>
            <a:t>Produits</a:t>
          </a:r>
        </a:p>
      </dsp:txBody>
      <dsp:txXfrm>
        <a:off x="729500" y="1217782"/>
        <a:ext cx="1558219" cy="774089"/>
      </dsp:txXfrm>
    </dsp:sp>
    <dsp:sp modelId="{7EBB1095-2C9F-4053-BCF0-4481D2DAC778}">
      <dsp:nvSpPr>
        <dsp:cNvPr id="0" name=""/>
        <dsp:cNvSpPr/>
      </dsp:nvSpPr>
      <dsp:spPr>
        <a:xfrm rot="5400000">
          <a:off x="4668432" y="-176412"/>
          <a:ext cx="686272" cy="5363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Calibri  "/>
            </a:rPr>
            <a:t>De 28€ (si accès à épicerie sociale) à 44€ par UC et par mois (en théorie suffisant pour satisfaire le PNNS)</a:t>
          </a:r>
        </a:p>
      </dsp:txBody>
      <dsp:txXfrm rot="-5400000">
        <a:off x="2329596" y="2195925"/>
        <a:ext cx="5330445" cy="619270"/>
      </dsp:txXfrm>
    </dsp:sp>
    <dsp:sp modelId="{937CD4B5-8E3B-4082-BE2F-880588B438E8}">
      <dsp:nvSpPr>
        <dsp:cNvPr id="0" name=""/>
        <dsp:cNvSpPr/>
      </dsp:nvSpPr>
      <dsp:spPr>
        <a:xfrm>
          <a:off x="687624" y="2076640"/>
          <a:ext cx="1641971" cy="857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libri  "/>
            </a:rPr>
            <a:t>Montant</a:t>
          </a:r>
        </a:p>
      </dsp:txBody>
      <dsp:txXfrm>
        <a:off x="729500" y="2118516"/>
        <a:ext cx="1558219" cy="774089"/>
      </dsp:txXfrm>
    </dsp:sp>
    <dsp:sp modelId="{64CCAB9D-C294-49AD-873E-DF70BE9308DB}">
      <dsp:nvSpPr>
        <dsp:cNvPr id="0" name=""/>
        <dsp:cNvSpPr/>
      </dsp:nvSpPr>
      <dsp:spPr>
        <a:xfrm rot="5400000">
          <a:off x="4668432" y="724320"/>
          <a:ext cx="686272" cy="5363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Calibri  "/>
            </a:rPr>
            <a:t>Supermarchés et épiceries sociales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  <a:latin typeface="Calibri  "/>
            </a:rPr>
            <a:t>Groupe avec contrôle automatique  : Leclerc</a:t>
          </a:r>
        </a:p>
      </dsp:txBody>
      <dsp:txXfrm rot="-5400000">
        <a:off x="2329596" y="3096658"/>
        <a:ext cx="5330445" cy="619270"/>
      </dsp:txXfrm>
    </dsp:sp>
    <dsp:sp modelId="{24942D71-A54A-4853-A0A0-8EC9BD8F7A31}">
      <dsp:nvSpPr>
        <dsp:cNvPr id="0" name=""/>
        <dsp:cNvSpPr/>
      </dsp:nvSpPr>
      <dsp:spPr>
        <a:xfrm>
          <a:off x="687624" y="2977373"/>
          <a:ext cx="1641971" cy="857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libri  "/>
            </a:rPr>
            <a:t>Lieux d’achat</a:t>
          </a:r>
        </a:p>
      </dsp:txBody>
      <dsp:txXfrm>
        <a:off x="729500" y="3019249"/>
        <a:ext cx="1558219" cy="774089"/>
      </dsp:txXfrm>
    </dsp:sp>
    <dsp:sp modelId="{9068F20F-9C17-470A-A1E3-59296E40A19E}">
      <dsp:nvSpPr>
        <dsp:cNvPr id="0" name=""/>
        <dsp:cNvSpPr/>
      </dsp:nvSpPr>
      <dsp:spPr>
        <a:xfrm rot="5400000">
          <a:off x="4668432" y="1625053"/>
          <a:ext cx="686272" cy="5363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Calibri  "/>
            </a:rPr>
            <a:t>Chèques papier, coupures de 2 ou 5 euros, envois postaux bimensuels</a:t>
          </a:r>
        </a:p>
      </dsp:txBody>
      <dsp:txXfrm rot="-5400000">
        <a:off x="2329596" y="3997391"/>
        <a:ext cx="5330445" cy="619270"/>
      </dsp:txXfrm>
    </dsp:sp>
    <dsp:sp modelId="{4E7A7D7C-7A1D-4F95-94EB-275B58D4D01D}">
      <dsp:nvSpPr>
        <dsp:cNvPr id="0" name=""/>
        <dsp:cNvSpPr/>
      </dsp:nvSpPr>
      <dsp:spPr>
        <a:xfrm>
          <a:off x="687624" y="3878106"/>
          <a:ext cx="1641971" cy="857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libri  "/>
            </a:rPr>
            <a:t>Format</a:t>
          </a:r>
          <a:endParaRPr lang="fr-FR" sz="1900" kern="1200" dirty="0">
            <a:latin typeface="Calibri  "/>
          </a:endParaRPr>
        </a:p>
      </dsp:txBody>
      <dsp:txXfrm>
        <a:off x="729500" y="3919982"/>
        <a:ext cx="1558219" cy="774089"/>
      </dsp:txXfrm>
    </dsp:sp>
    <dsp:sp modelId="{3509D650-D1F2-4E94-98B9-69BC92B5DA58}">
      <dsp:nvSpPr>
        <dsp:cNvPr id="0" name=""/>
        <dsp:cNvSpPr/>
      </dsp:nvSpPr>
      <dsp:spPr>
        <a:xfrm rot="5400000">
          <a:off x="4668432" y="2525786"/>
          <a:ext cx="686272" cy="5363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Calibri  "/>
            </a:rPr>
            <a:t>14 semaines en hiver (groupe intervention)</a:t>
          </a:r>
        </a:p>
      </dsp:txBody>
      <dsp:txXfrm rot="-5400000">
        <a:off x="2329596" y="4898124"/>
        <a:ext cx="5330445" cy="619270"/>
      </dsp:txXfrm>
    </dsp:sp>
    <dsp:sp modelId="{ADD40244-ACB1-4AB1-8138-9136788243C7}">
      <dsp:nvSpPr>
        <dsp:cNvPr id="0" name=""/>
        <dsp:cNvSpPr/>
      </dsp:nvSpPr>
      <dsp:spPr>
        <a:xfrm>
          <a:off x="687624" y="4778839"/>
          <a:ext cx="1641971" cy="857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Calibri  "/>
            </a:rPr>
            <a:t>Durée</a:t>
          </a:r>
        </a:p>
      </dsp:txBody>
      <dsp:txXfrm>
        <a:off x="729500" y="4820715"/>
        <a:ext cx="1558219" cy="77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4EB0C-52A6-4DA1-867D-F3CA24C3DEB7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F9BF4-7ED1-4C35-A2AC-8CB2A89EE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2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845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2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93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7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44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29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93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4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76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67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F9BF4-7ED1-4C35-A2AC-8CB2A89EE4E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7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A551E-D8EA-4ABE-A139-21EDB5BD5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B857D2-A7AC-4D7C-AD1F-E51060BB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718819-E5C9-46FA-A27F-F252D49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6924C5-7012-4324-A38D-F7B8E8B5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AF34DD-5BC4-4178-BCC5-1F24D58E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92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AB873-ECF2-49C7-B9F5-6C912D0A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8F62C1-C680-4547-9BFD-D5439D01C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9B54E-9E15-4F12-B2EE-7FAC04D2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E22C0D-0802-4A23-AD1F-01DE5F74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564D59-661A-4226-A52A-E5E09A9D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34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57565C-2862-4CC0-8B30-8EC012EFB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794601-D80C-4698-8A21-3FE958205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72857A-D4F6-413C-A704-52A39CE5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BDEE-CB01-457B-9BC5-9F8874CC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3AE0D-1D3E-4B2F-8A7A-26A29C0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1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E71BA-A5B9-4CF8-B984-26C0F89A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A50810-E4E5-47BF-B38C-EBE53E32A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A56214-2AE1-4C5E-9C78-CF4F783C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BEFFDD-A0FC-4C08-AAC2-0E473D6E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C623A-8877-48BD-9B2E-636E14B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2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1875D-D5CB-47A4-AEAD-828DE427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47E338-C12E-489A-A42C-A260BB0FB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35D13-F478-424F-9DA6-048C001B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996FA-43E8-4C9E-AAD2-77C1C2D0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9897A6-0CC3-46F8-ABC1-922A15DA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52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E2387-9C34-4A67-9AB0-794BEEB4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894C8-95A8-4BEA-A450-A94A1F3CA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0310FA-33AB-4EDA-A0DA-17C5B40DB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20A4-C651-4598-8CB5-F261C50B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19B520-61BC-4D83-9255-550C3514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011F5B-59C5-452D-9967-E71744DD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12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C688D-0595-48A7-B8F8-245D24A7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632B82-E351-4791-9A4D-FE1F031FD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49BD1C-6615-4CC7-9C4E-6B5D2FA6A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886745-AE2E-479A-A7E0-F77C78335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4AAA0E-769E-48DC-B900-8E6D945E3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5D7229-C8D7-444D-81B1-5A79B6CA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326CAD-8A2B-4205-A8AE-EC1C0352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43C0E8-029C-48F3-B0C9-ABEB5775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7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BC33E-0497-47CD-8C93-3EDA867B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975149-A49C-435A-BF21-EA59C8D8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EE992F-9A98-48F4-AF3D-5AB6A8A4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947644-A8CD-49F0-B598-695C6407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55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C6FA25-8912-4D45-BFB5-9016CD2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6DC87C-AC53-49D5-90FF-23D13590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387D57-EDB1-496F-86C6-97130B2F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3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11803-782A-40D6-A6D3-56CDB201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F07CA-E08C-4F09-9DAC-59A56FC5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B171F0-5613-42A8-90A8-0A154CDD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57A084-381E-451C-8E68-2534EF37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D87EF9-37B7-42DD-A55A-377CCBA2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796723-3ADE-41DA-BF0A-9F291C22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27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1CB0D-BC0B-4B3B-8382-1C811CA4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DD203E-A7D7-4CAE-AC11-08C02D78E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7CCA37-4473-4F1D-A107-1D8184E0A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D946C1-B1ED-43FF-A1FC-D212A8CA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1A6609-1C97-4F80-A6BF-B2244A41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32A29F-2113-4F55-B961-114F907D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3F7BC1-4DF3-4FF2-877C-93417FF3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25FEE6-1AEC-4F22-B19A-F4908019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3C6A4-2AE7-4313-B946-F39DA8733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94BF-A23C-475D-8144-7CE44CC50F83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AD4B7-2838-4EAB-A7B2-55804EA6B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0815C0-82B2-473F-875B-CE62866B0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B516-D004-442E-96DE-97E57D2E5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4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9E790-1DF7-4290-970A-F6B1F4E19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080" y="1567542"/>
            <a:ext cx="10149840" cy="2734383"/>
          </a:xfrm>
          <a:ln>
            <a:solidFill>
              <a:srgbClr val="FF0000"/>
            </a:solidFill>
          </a:ln>
        </p:spPr>
        <p:txBody>
          <a:bodyPr anchor="t" anchorCtr="0">
            <a:noAutofit/>
          </a:bodyPr>
          <a:lstStyle/>
          <a:p>
            <a:br>
              <a:rPr lang="fr-FR" sz="3600" b="1" dirty="0"/>
            </a:br>
            <a:r>
              <a:rPr lang="fr-FR" sz="4400" b="1" dirty="0"/>
              <a:t>Impact de bons d’achats ciblés pour modifier le comportement des consommateurs alimentaires</a:t>
            </a:r>
            <a:br>
              <a:rPr lang="fr-FR" sz="3600" dirty="0"/>
            </a:br>
            <a:br>
              <a:rPr lang="fr-FR" dirty="0"/>
            </a:br>
            <a:endParaRPr lang="fr-FR" sz="32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35C09EA-74D3-4759-AE29-B0A8337C95B0}"/>
              </a:ext>
            </a:extLst>
          </p:cNvPr>
          <p:cNvSpPr txBox="1">
            <a:spLocks/>
          </p:cNvSpPr>
          <p:nvPr/>
        </p:nvSpPr>
        <p:spPr>
          <a:xfrm>
            <a:off x="1021080" y="4549083"/>
            <a:ext cx="10149840" cy="11785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just">
              <a:defRPr/>
            </a:pPr>
            <a:r>
              <a:rPr lang="fr-FR" sz="1800" b="1" dirty="0"/>
              <a:t>Anaëlle Denieul-Barbot, Emmanuel Dumont, Laurent Muller, Pascal </a:t>
            </a:r>
            <a:r>
              <a:rPr lang="fr-FR" sz="1800" b="1" dirty="0" err="1"/>
              <a:t>Pichelin</a:t>
            </a:r>
            <a:r>
              <a:rPr lang="fr-FR" sz="1800" b="1" dirty="0"/>
              <a:t>, Valentin Bellassen</a:t>
            </a:r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CESAER UMR1041, INRAE, Institut Agro, Université Bourgogne Franche-Comté, F-21000, Dijon, France</a:t>
            </a:r>
          </a:p>
          <a:p>
            <a:pPr algn="just"/>
            <a:r>
              <a:rPr lang="fr-FR" sz="1800" dirty="0"/>
              <a:t>Univ. Grenoble Alpes, INRAE, CNRS, Grenoble INP, GAEL, 38000 Grenoble, France</a:t>
            </a:r>
          </a:p>
          <a:p>
            <a:pPr algn="just"/>
            <a:r>
              <a:rPr lang="fr-FR" sz="1800" dirty="0"/>
              <a:t>Contact : anaelle.denieul@inrae.fr</a:t>
            </a:r>
          </a:p>
          <a:p>
            <a:endParaRPr lang="fr-FR" sz="18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fr-FR" sz="18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0846286-784B-4965-BEF7-AAF4982FF9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45781"/>
            <a:ext cx="579755" cy="5861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EC0184C-DACB-4D8D-9753-4053722BD1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4" y="288961"/>
            <a:ext cx="772795" cy="5429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1F50478-6A74-4B75-8A9E-7A01FDB006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30" y="203041"/>
            <a:ext cx="793750" cy="635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9E73240-A8C4-4C24-A8ED-4AB76F6972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14" y="245781"/>
            <a:ext cx="671195" cy="5892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5831399-C3F1-4807-91FA-61F3933654A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3856"/>
          <a:stretch/>
        </p:blipFill>
        <p:spPr bwMode="auto">
          <a:xfrm>
            <a:off x="5715743" y="191806"/>
            <a:ext cx="1447800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4C46E6E-6C11-4A8D-A9DD-80E6D861703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77" y="241653"/>
            <a:ext cx="962025" cy="5403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07E18BB-18DF-4785-8F73-A7FE70B2DB6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81" y="288961"/>
            <a:ext cx="1128395" cy="37338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E77E6A-AEFC-4F45-8901-5FDD8439555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0" y="203041"/>
            <a:ext cx="667385" cy="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9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02E45D4-62BC-4D99-A65B-0991ECFD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20"/>
            <a:ext cx="12192000" cy="80386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C2519D2-3AA6-4B26-AE14-DBE7C7D2F13E}"/>
              </a:ext>
            </a:extLst>
          </p:cNvPr>
          <p:cNvSpPr txBox="1">
            <a:spLocks/>
          </p:cNvSpPr>
          <p:nvPr/>
        </p:nvSpPr>
        <p:spPr>
          <a:xfrm>
            <a:off x="253795" y="817334"/>
            <a:ext cx="11038367" cy="79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Caractéristiques principales de l’échantillon </a:t>
            </a:r>
          </a:p>
          <a:p>
            <a:pPr lvl="1"/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4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60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BB802B5-4C38-4C10-B9A5-819F432C9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41409"/>
              </p:ext>
            </p:extLst>
          </p:nvPr>
        </p:nvGraphicFramePr>
        <p:xfrm>
          <a:off x="835936" y="1992186"/>
          <a:ext cx="10456226" cy="397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332">
                  <a:extLst>
                    <a:ext uri="{9D8B030D-6E8A-4147-A177-3AD203B41FA5}">
                      <a16:colId xmlns:a16="http://schemas.microsoft.com/office/drawing/2014/main" val="3551854292"/>
                    </a:ext>
                  </a:extLst>
                </a:gridCol>
                <a:gridCol w="2003780">
                  <a:extLst>
                    <a:ext uri="{9D8B030D-6E8A-4147-A177-3AD203B41FA5}">
                      <a16:colId xmlns:a16="http://schemas.microsoft.com/office/drawing/2014/main" val="2136079956"/>
                    </a:ext>
                  </a:extLst>
                </a:gridCol>
                <a:gridCol w="2614057">
                  <a:extLst>
                    <a:ext uri="{9D8B030D-6E8A-4147-A177-3AD203B41FA5}">
                      <a16:colId xmlns:a16="http://schemas.microsoft.com/office/drawing/2014/main" val="3257847425"/>
                    </a:ext>
                  </a:extLst>
                </a:gridCol>
                <a:gridCol w="2614057">
                  <a:extLst>
                    <a:ext uri="{9D8B030D-6E8A-4147-A177-3AD203B41FA5}">
                      <a16:colId xmlns:a16="http://schemas.microsoft.com/office/drawing/2014/main" val="246740220"/>
                    </a:ext>
                  </a:extLst>
                </a:gridCol>
              </a:tblGrid>
              <a:tr h="585595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Groupe contrôle</a:t>
                      </a:r>
                    </a:p>
                    <a:p>
                      <a:pPr algn="ctr"/>
                      <a:r>
                        <a:rPr lang="fr-FR"/>
                        <a:t> (N=205)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Groupe intervention (N=201)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Population française (INSEE)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4572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Femme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50198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Age moyen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 ans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691295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Né(e) en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51242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Composition du foyer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2,4 personnes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2,6 personnes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2,2 personnes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37821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Foyers monoparentaux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095636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Revenu médian / 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1375 €/mois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1401 €/mois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2027 €/mois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46300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Aide alimentaire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56207"/>
                  </a:ext>
                </a:extLst>
              </a:tr>
              <a:tr h="409917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En emploi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68% chez les 15-64 ans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42140"/>
                  </a:ext>
                </a:extLst>
              </a:tr>
              <a:tr h="234238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Niveau d’étude &gt; Bac + 3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95802"/>
                  </a:ext>
                </a:extLst>
              </a:tr>
            </a:tbl>
          </a:graphicData>
        </a:graphic>
      </p:graphicFrame>
      <p:sp>
        <p:nvSpPr>
          <p:cNvPr id="7" name="CustomShape 2">
            <a:extLst>
              <a:ext uri="{FF2B5EF4-FFF2-40B4-BE49-F238E27FC236}">
                <a16:creationId xmlns:a16="http://schemas.microsoft.com/office/drawing/2014/main" id="{8A8EEE36-9DF4-4B51-B3DA-A48814EB27D0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1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B88635-8276-4A1C-B4CD-CECA8166E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20"/>
            <a:ext cx="12192000" cy="8038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0ECA28-0CE4-4836-ACE8-B54194FDEA32}"/>
              </a:ext>
            </a:extLst>
          </p:cNvPr>
          <p:cNvSpPr txBox="1"/>
          <p:nvPr/>
        </p:nvSpPr>
        <p:spPr>
          <a:xfrm>
            <a:off x="894729" y="1179884"/>
            <a:ext cx="31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Première campagne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4D6B7A-BF4B-4C2C-9914-7397ED506821}"/>
              </a:ext>
            </a:extLst>
          </p:cNvPr>
          <p:cNvSpPr txBox="1"/>
          <p:nvPr/>
        </p:nvSpPr>
        <p:spPr>
          <a:xfrm>
            <a:off x="420997" y="2490881"/>
            <a:ext cx="31322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accent5">
                    <a:lumMod val="50000"/>
                  </a:schemeClr>
                </a:solidFill>
              </a:rPr>
              <a:t>INCLUSION (T0)</a:t>
            </a:r>
          </a:p>
          <a:p>
            <a:pPr algn="ctr"/>
            <a:r>
              <a:rPr lang="fr-FR" sz="1600">
                <a:solidFill>
                  <a:schemeClr val="accent5">
                    <a:lumMod val="50000"/>
                  </a:schemeClr>
                </a:solidFill>
              </a:rPr>
              <a:t>N = 264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FABFD-6364-4196-8511-08593E9D5163}"/>
              </a:ext>
            </a:extLst>
          </p:cNvPr>
          <p:cNvSpPr txBox="1"/>
          <p:nvPr/>
        </p:nvSpPr>
        <p:spPr>
          <a:xfrm>
            <a:off x="430893" y="3653104"/>
            <a:ext cx="31798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RANDOMISATION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Groupe contrôle : N = 114 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intervention N= 114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918FE2-1C68-4892-B0CB-549661512238}"/>
              </a:ext>
            </a:extLst>
          </p:cNvPr>
          <p:cNvSpPr txBox="1"/>
          <p:nvPr/>
        </p:nvSpPr>
        <p:spPr>
          <a:xfrm>
            <a:off x="430893" y="5000778"/>
            <a:ext cx="31699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FIN DE CAMPAGNE (T1)</a:t>
            </a:r>
          </a:p>
          <a:p>
            <a:pPr algn="ctr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Carnet exploitables : N=191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Groupe contrôle : N =  96 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Groupe intervention N= 95</a:t>
            </a:r>
          </a:p>
          <a:p>
            <a:pPr algn="ctr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3B43726-B384-44DD-B554-22B4E60A723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020801" y="3129488"/>
            <a:ext cx="0" cy="5236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56688DD-B6EC-4B91-92D0-090E24008206}"/>
              </a:ext>
            </a:extLst>
          </p:cNvPr>
          <p:cNvCxnSpPr>
            <a:cxnSpLocks/>
          </p:cNvCxnSpPr>
          <p:nvPr/>
        </p:nvCxnSpPr>
        <p:spPr>
          <a:xfrm>
            <a:off x="2080291" y="4507449"/>
            <a:ext cx="0" cy="4933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367C278-D8E8-4635-833A-4460953D1A70}"/>
              </a:ext>
            </a:extLst>
          </p:cNvPr>
          <p:cNvSpPr txBox="1"/>
          <p:nvPr/>
        </p:nvSpPr>
        <p:spPr>
          <a:xfrm>
            <a:off x="6854371" y="1163894"/>
            <a:ext cx="31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Deuxième campagne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8D56FAE-7C42-4749-874A-D8039615B4BE}"/>
              </a:ext>
            </a:extLst>
          </p:cNvPr>
          <p:cNvSpPr txBox="1"/>
          <p:nvPr/>
        </p:nvSpPr>
        <p:spPr>
          <a:xfrm>
            <a:off x="4433398" y="2490881"/>
            <a:ext cx="31322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INCLUSION (T0)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N = 178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8BB95A7-6023-419D-A9FC-E29E1871F535}"/>
              </a:ext>
            </a:extLst>
          </p:cNvPr>
          <p:cNvSpPr txBox="1"/>
          <p:nvPr/>
        </p:nvSpPr>
        <p:spPr>
          <a:xfrm>
            <a:off x="4423501" y="3662981"/>
            <a:ext cx="31798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RANDOMISATION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Groupe contrôle : N = 69 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intervention N= 76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4A3182-7533-425C-ABFE-C4238B498205}"/>
              </a:ext>
            </a:extLst>
          </p:cNvPr>
          <p:cNvSpPr txBox="1"/>
          <p:nvPr/>
        </p:nvSpPr>
        <p:spPr>
          <a:xfrm>
            <a:off x="4433398" y="4969526"/>
            <a:ext cx="31699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FIN DE CAMPAGNE (T1)</a:t>
            </a:r>
          </a:p>
          <a:p>
            <a:pPr algn="ctr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Carnet exploitables : N=120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Groupe contrôle : N =  55 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Groupe intervention N= 65</a:t>
            </a:r>
          </a:p>
          <a:p>
            <a:pPr algn="ctr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14A896F-C097-4FA8-9809-5E40A0ADE7B2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5999509" y="3075656"/>
            <a:ext cx="13900" cy="5873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A00EDC2-61C5-40D0-8A17-D91300446F56}"/>
              </a:ext>
            </a:extLst>
          </p:cNvPr>
          <p:cNvCxnSpPr>
            <a:cxnSpLocks/>
          </p:cNvCxnSpPr>
          <p:nvPr/>
        </p:nvCxnSpPr>
        <p:spPr>
          <a:xfrm>
            <a:off x="6082796" y="4507449"/>
            <a:ext cx="0" cy="4620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650EA4E-850F-47ED-AAA7-E168FA26DDA1}"/>
              </a:ext>
            </a:extLst>
          </p:cNvPr>
          <p:cNvSpPr txBox="1"/>
          <p:nvPr/>
        </p:nvSpPr>
        <p:spPr>
          <a:xfrm>
            <a:off x="8593528" y="2447489"/>
            <a:ext cx="31322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INCLUSION (T0)</a:t>
            </a:r>
          </a:p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N = 137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02FFCAA-9192-4507-9FE8-5ECB07431C2A}"/>
              </a:ext>
            </a:extLst>
          </p:cNvPr>
          <p:cNvSpPr txBox="1"/>
          <p:nvPr/>
        </p:nvSpPr>
        <p:spPr>
          <a:xfrm>
            <a:off x="8574679" y="3647131"/>
            <a:ext cx="31798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RANDOMISATION</a:t>
            </a:r>
          </a:p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Groupe contrôle : N = 62 </a:t>
            </a:r>
          </a:p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 intervention N= 58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EBFD8-356C-471E-84D7-2C14719E6F0D}"/>
              </a:ext>
            </a:extLst>
          </p:cNvPr>
          <p:cNvSpPr txBox="1"/>
          <p:nvPr/>
        </p:nvSpPr>
        <p:spPr>
          <a:xfrm>
            <a:off x="8574679" y="4969526"/>
            <a:ext cx="31699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FIN DE CAMPAGNE (T1)</a:t>
            </a:r>
          </a:p>
          <a:p>
            <a:pPr algn="ctr"/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Carnet exploitables : N=95</a:t>
            </a:r>
          </a:p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Groupe contrôle : N =  54 </a:t>
            </a:r>
          </a:p>
          <a:p>
            <a:pPr algn="ctr"/>
            <a:r>
              <a:rPr lang="fr-FR" sz="1600" dirty="0">
                <a:solidFill>
                  <a:schemeClr val="accent2">
                    <a:lumMod val="50000"/>
                  </a:schemeClr>
                </a:solidFill>
              </a:rPr>
              <a:t>Groupe intervention N= 41</a:t>
            </a:r>
          </a:p>
          <a:p>
            <a:pPr algn="ctr"/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69C31F5-DDC9-4968-A3D1-535A58100565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10159639" y="3032264"/>
            <a:ext cx="4948" cy="6148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D881741-FA33-4AE7-A533-6DAD009EA23C}"/>
              </a:ext>
            </a:extLst>
          </p:cNvPr>
          <p:cNvCxnSpPr>
            <a:cxnSpLocks/>
          </p:cNvCxnSpPr>
          <p:nvPr/>
        </p:nvCxnSpPr>
        <p:spPr>
          <a:xfrm>
            <a:off x="10224077" y="4507449"/>
            <a:ext cx="0" cy="4620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F02DF5B-FF49-4FDF-A9F0-6368733D3C6B}"/>
              </a:ext>
            </a:extLst>
          </p:cNvPr>
          <p:cNvCxnSpPr>
            <a:cxnSpLocks/>
          </p:cNvCxnSpPr>
          <p:nvPr/>
        </p:nvCxnSpPr>
        <p:spPr>
          <a:xfrm>
            <a:off x="1987107" y="1783780"/>
            <a:ext cx="28746" cy="7071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4B25B11-4401-4376-AEEF-B572159B936A}"/>
              </a:ext>
            </a:extLst>
          </p:cNvPr>
          <p:cNvCxnSpPr>
            <a:cxnSpLocks/>
          </p:cNvCxnSpPr>
          <p:nvPr/>
        </p:nvCxnSpPr>
        <p:spPr>
          <a:xfrm flipH="1">
            <a:off x="6071434" y="1748082"/>
            <a:ext cx="782937" cy="6994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4B1F97F-0A7B-433F-9AAA-F7E4DDAA801F}"/>
              </a:ext>
            </a:extLst>
          </p:cNvPr>
          <p:cNvCxnSpPr>
            <a:cxnSpLocks/>
          </p:cNvCxnSpPr>
          <p:nvPr/>
        </p:nvCxnSpPr>
        <p:spPr>
          <a:xfrm>
            <a:off x="8750861" y="1751801"/>
            <a:ext cx="1408777" cy="5739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057F8168-DEAA-4C5E-B5C5-634BA4D7C4D7}"/>
              </a:ext>
            </a:extLst>
          </p:cNvPr>
          <p:cNvSpPr txBox="1"/>
          <p:nvPr/>
        </p:nvSpPr>
        <p:spPr>
          <a:xfrm>
            <a:off x="6462902" y="1476003"/>
            <a:ext cx="2922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Novembre, 2023 (T0)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7DF533-5DF0-4F13-A407-0F0A1600ABD1}"/>
              </a:ext>
            </a:extLst>
          </p:cNvPr>
          <p:cNvSpPr txBox="1"/>
          <p:nvPr/>
        </p:nvSpPr>
        <p:spPr>
          <a:xfrm>
            <a:off x="488087" y="1466660"/>
            <a:ext cx="2922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Novembre, 2022 (T0)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883D9B2-7DF6-4C8A-9614-929AF6D8E552}"/>
              </a:ext>
            </a:extLst>
          </p:cNvPr>
          <p:cNvSpPr txBox="1"/>
          <p:nvPr/>
        </p:nvSpPr>
        <p:spPr>
          <a:xfrm>
            <a:off x="3227333" y="1125958"/>
            <a:ext cx="21669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Branche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“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Confiance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et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contrôle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social”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6F7CED1-90F9-4B49-8AC7-D7A99F68B526}"/>
              </a:ext>
            </a:extLst>
          </p:cNvPr>
          <p:cNvSpPr txBox="1"/>
          <p:nvPr/>
        </p:nvSpPr>
        <p:spPr>
          <a:xfrm>
            <a:off x="10025027" y="1148397"/>
            <a:ext cx="216697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Branche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“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Contrôle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automatique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caisse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6FB8C211-1A9C-4AE9-B987-73814B85499A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24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363CDA9-9A3B-4637-AD67-86BDB89026D9}"/>
              </a:ext>
            </a:extLst>
          </p:cNvPr>
          <p:cNvSpPr/>
          <p:nvPr/>
        </p:nvSpPr>
        <p:spPr>
          <a:xfrm>
            <a:off x="0" y="-95002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1391F8C8-D23D-4AD0-8A56-A47674FBB552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 : Répartition des montants de chèques alimentaires 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0B901F-CE46-49C3-B1B6-C1279A1CD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98" b="3377"/>
          <a:stretch/>
        </p:blipFill>
        <p:spPr>
          <a:xfrm>
            <a:off x="427609" y="905216"/>
            <a:ext cx="11336782" cy="57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0D212DE-5D60-462D-8798-CA3AD2F1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20"/>
            <a:ext cx="12192000" cy="8038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865EF-2F93-47A1-94FC-DA2C093E8C3C}"/>
              </a:ext>
            </a:extLst>
          </p:cNvPr>
          <p:cNvSpPr/>
          <p:nvPr/>
        </p:nvSpPr>
        <p:spPr>
          <a:xfrm>
            <a:off x="996043" y="2382559"/>
            <a:ext cx="9970156" cy="209288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Définition de trois groupes d’analyses : </a:t>
            </a:r>
          </a:p>
          <a:p>
            <a:pPr algn="ctr"/>
            <a:endParaRPr lang="fr-FR" sz="2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b="1" dirty="0"/>
              <a:t>Groupe « Intention de traiter » </a:t>
            </a:r>
            <a:r>
              <a:rPr lang="fr-FR" dirty="0"/>
              <a:t>: 201 individus dans le groupe intervention.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b="1" dirty="0"/>
              <a:t>Groupe « Conforme»</a:t>
            </a:r>
            <a:r>
              <a:rPr lang="fr-FR" dirty="0"/>
              <a:t> : 105 individus dans le groupe intervention.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b="1" dirty="0"/>
              <a:t>Groupe « contrôle automatique en caisse »</a:t>
            </a:r>
            <a:r>
              <a:rPr lang="fr-FR" dirty="0"/>
              <a:t> : 41 individus dans le groupe intervention.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F9E398BF-4706-4D18-85FA-CDE1F4C7CC99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67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363CDA9-9A3B-4637-AD67-86BDB89026D9}"/>
              </a:ext>
            </a:extLst>
          </p:cNvPr>
          <p:cNvSpPr/>
          <p:nvPr/>
        </p:nvSpPr>
        <p:spPr>
          <a:xfrm>
            <a:off x="0" y="-95002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83D9AA-56D7-4118-8CAB-01C8E3104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62"/>
          <a:stretch/>
        </p:blipFill>
        <p:spPr>
          <a:xfrm>
            <a:off x="0" y="2584587"/>
            <a:ext cx="12192000" cy="300602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22CAA04-68D0-4B8F-82E3-A3F85F3D0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202"/>
            <a:ext cx="91008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Fruits &amp; légumes :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effet significatif de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+86 à +170 g/j/UC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selon les groupes.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Fruits : 51% à 63%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 l’augmentation totale des fruits et légumes.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Légumineuses :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hausse concentrée dans le groupe avec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contrôle automatique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+21 g/j/UC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17D4B74D-37F8-47A4-B037-9661A62DC79F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 : Produits ciblés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07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363CDA9-9A3B-4637-AD67-86BDB89026D9}"/>
              </a:ext>
            </a:extLst>
          </p:cNvPr>
          <p:cNvSpPr/>
          <p:nvPr/>
        </p:nvSpPr>
        <p:spPr>
          <a:xfrm>
            <a:off x="0" y="-95002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EBF46E-B2DD-4264-BBC5-F8652635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8" b="17892"/>
          <a:stretch/>
        </p:blipFill>
        <p:spPr>
          <a:xfrm>
            <a:off x="0" y="2534950"/>
            <a:ext cx="12191999" cy="286566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226F8E5-3AEF-4B32-8C80-FD6A29E7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04" y="970571"/>
            <a:ext cx="70585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Légumineuses :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fr-FR" altLang="fr-FR" dirty="0"/>
              <a:t>effet significatif de </a:t>
            </a:r>
            <a:r>
              <a:rPr lang="fr-FR" altLang="fr-FR" b="1" dirty="0"/>
              <a:t>+1.3 à +2.2 €/Kg</a:t>
            </a:r>
            <a:r>
              <a:rPr lang="fr-FR" altLang="fr-FR" dirty="0"/>
              <a:t> selon les groupes.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EFC464EE-DE3A-46A5-BACD-413FC2DE9ED3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 : Produits ciblés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47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363CDA9-9A3B-4637-AD67-86BDB89026D9}"/>
              </a:ext>
            </a:extLst>
          </p:cNvPr>
          <p:cNvSpPr/>
          <p:nvPr/>
        </p:nvSpPr>
        <p:spPr>
          <a:xfrm>
            <a:off x="0" y="-95002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111426-352D-4F09-9ADE-C4867C061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1016"/>
          <a:stretch/>
        </p:blipFill>
        <p:spPr>
          <a:xfrm>
            <a:off x="0" y="1777835"/>
            <a:ext cx="12192000" cy="4133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C6067-44FB-4921-9435-1904C77BDA00}"/>
              </a:ext>
            </a:extLst>
          </p:cNvPr>
          <p:cNvSpPr/>
          <p:nvPr/>
        </p:nvSpPr>
        <p:spPr>
          <a:xfrm>
            <a:off x="150024" y="697478"/>
            <a:ext cx="103609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fr-FR" b="1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/>
              <a:t> Un échantillon plus large serait nécessaire pour quantifier les effets de substitution de manière précise.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ED4B4159-7478-426F-8954-867D385BB004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 : Effet rebond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12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363CDA9-9A3B-4637-AD67-86BDB89026D9}"/>
              </a:ext>
            </a:extLst>
          </p:cNvPr>
          <p:cNvSpPr/>
          <p:nvPr/>
        </p:nvSpPr>
        <p:spPr>
          <a:xfrm>
            <a:off x="0" y="-95002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F7F054-ACCB-4907-99EE-65675A9443D5}"/>
              </a:ext>
            </a:extLst>
          </p:cNvPr>
          <p:cNvSpPr/>
          <p:nvPr/>
        </p:nvSpPr>
        <p:spPr>
          <a:xfrm>
            <a:off x="-1" y="697478"/>
            <a:ext cx="118990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fr-FR" b="1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/>
              <a:t>L'intervention présente un impact positif modéré sur l'amélioration des scores nutritionnels avec un coût environnemental minimal</a:t>
            </a:r>
            <a:r>
              <a:rPr lang="en-GB" dirty="0"/>
              <a:t>.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1EF54A-D4A7-4F97-9BB4-E93BAE113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31"/>
          <a:stretch/>
        </p:blipFill>
        <p:spPr>
          <a:xfrm>
            <a:off x="13757" y="2980706"/>
            <a:ext cx="12136816" cy="3075710"/>
          </a:xfrm>
          <a:prstGeom prst="rect">
            <a:avLst/>
          </a:prstGeom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D5517B02-9206-453F-8E6F-E6B4FB858D03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 : Nutrition / Empreinte carbone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58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06C060-1BB1-4738-A14E-37700CE632EA}"/>
              </a:ext>
            </a:extLst>
          </p:cNvPr>
          <p:cNvSpPr/>
          <p:nvPr/>
        </p:nvSpPr>
        <p:spPr>
          <a:xfrm>
            <a:off x="0" y="-95002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5E3D7AD8-480F-45EE-9AA5-555EC25B8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F2402A41-AE1F-461A-ACC4-A7D29BD47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472F42-6A83-415A-88EB-C7D97503F80A}"/>
              </a:ext>
            </a:extLst>
          </p:cNvPr>
          <p:cNvSpPr/>
          <p:nvPr/>
        </p:nvSpPr>
        <p:spPr>
          <a:xfrm>
            <a:off x="490846" y="2150239"/>
            <a:ext cx="109055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chaque augmentation de 100 € de revenu supplémentaire par unité de consommation (UC), on observe une augmentation de la taille d’effet du traitement sur :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La consommation de fruits et légume</a:t>
            </a:r>
            <a:r>
              <a:rPr lang="fr-FR" b="1" dirty="0"/>
              <a:t>s  : </a:t>
            </a:r>
            <a:r>
              <a:rPr lang="fr-FR" dirty="0"/>
              <a:t>+4.6 g/jour/UC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La consommation des légumes :  + 2.3 g/j/UC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La consommation des noix : +0.3 g/J/UC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L’apport énergétique total : +16 Kcal/j/UC</a:t>
            </a:r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1BFF37D0-FC4C-481E-82E6-343FC1E5215D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 : Analyse d’</a:t>
            </a:r>
            <a:r>
              <a:rPr lang="fr-FR" sz="2400" b="1" spc="-1" dirty="0" err="1">
                <a:solidFill>
                  <a:schemeClr val="bg1"/>
                </a:solidFill>
                <a:latin typeface="Arial"/>
              </a:rPr>
              <a:t>hétérogénéïté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58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06C060-1BB1-4738-A14E-37700CE632EA}"/>
              </a:ext>
            </a:extLst>
          </p:cNvPr>
          <p:cNvSpPr/>
          <p:nvPr/>
        </p:nvSpPr>
        <p:spPr>
          <a:xfrm>
            <a:off x="0" y="-95002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5E3D7AD8-480F-45EE-9AA5-555EC25B8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F2402A41-AE1F-461A-ACC4-A7D29BD47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1BFF37D0-FC4C-481E-82E6-343FC1E5215D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III. RESULTATS : Analyse coût-bénéfice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0EEF18-C392-4678-A42C-264CEC3FD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3" y="2002155"/>
            <a:ext cx="11479914" cy="38403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E57BF4-84B9-4274-8635-CD0D731FC7A3}"/>
              </a:ext>
            </a:extLst>
          </p:cNvPr>
          <p:cNvSpPr/>
          <p:nvPr/>
        </p:nvSpPr>
        <p:spPr>
          <a:xfrm>
            <a:off x="292925" y="1015472"/>
            <a:ext cx="11899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/>
              <a:t>Coût des chèques pour l’augmentation des fruits et légumes : + 0.017 €/g à +0.009 €/g</a:t>
            </a:r>
          </a:p>
        </p:txBody>
      </p:sp>
    </p:spTree>
    <p:extLst>
      <p:ext uri="{BB962C8B-B14F-4D97-AF65-F5344CB8AC3E}">
        <p14:creationId xmlns:p14="http://schemas.microsoft.com/office/powerpoint/2010/main" val="150717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87C6E2-8D9F-4AA7-AF00-FB2532C7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53"/>
            <a:ext cx="12192000" cy="803868"/>
          </a:xfrm>
          <a:prstGeom prst="rect">
            <a:avLst/>
          </a:prstGeom>
        </p:spPr>
      </p:pic>
      <p:sp>
        <p:nvSpPr>
          <p:cNvPr id="9" name="CustomShape 2">
            <a:extLst>
              <a:ext uri="{FF2B5EF4-FFF2-40B4-BE49-F238E27FC236}">
                <a16:creationId xmlns:a16="http://schemas.microsoft.com/office/drawing/2014/main" id="{CFB9A6C1-2282-40E9-95E3-66F812C9E4B0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I. CONTEXTE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148524-3005-4C95-8E92-46AB1CD3B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1136657"/>
            <a:ext cx="5909213" cy="417078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0B00788-96AD-455A-9802-0A96DCFFCFCF}"/>
              </a:ext>
            </a:extLst>
          </p:cNvPr>
          <p:cNvSpPr/>
          <p:nvPr/>
        </p:nvSpPr>
        <p:spPr>
          <a:xfrm>
            <a:off x="3016413" y="3805044"/>
            <a:ext cx="971402" cy="940526"/>
          </a:xfrm>
          <a:prstGeom prst="ellipse">
            <a:avLst/>
          </a:prstGeom>
          <a:noFill/>
          <a:ln w="38100"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B16A8DF-AE2B-42C8-9CCC-A4EC72A456EF}"/>
              </a:ext>
            </a:extLst>
          </p:cNvPr>
          <p:cNvSpPr txBox="1">
            <a:spLocks/>
          </p:cNvSpPr>
          <p:nvPr/>
        </p:nvSpPr>
        <p:spPr>
          <a:xfrm>
            <a:off x="6435050" y="1892394"/>
            <a:ext cx="5534716" cy="979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Objectif : </a:t>
            </a:r>
          </a:p>
          <a:p>
            <a:r>
              <a:rPr lang="fr-F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Améliorer l’accès aux fruits, légumes, légumineuses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BF24B3-FA9D-4B13-B187-C02AA8727D87}"/>
              </a:ext>
            </a:extLst>
          </p:cNvPr>
          <p:cNvSpPr txBox="1">
            <a:spLocks/>
          </p:cNvSpPr>
          <p:nvPr/>
        </p:nvSpPr>
        <p:spPr>
          <a:xfrm>
            <a:off x="6435050" y="1017629"/>
            <a:ext cx="5534716" cy="649616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Axe 13 :  Aliments sains pour tous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3586D6-B4E2-4A06-BCE0-C68054549E51}"/>
              </a:ext>
            </a:extLst>
          </p:cNvPr>
          <p:cNvSpPr txBox="1"/>
          <p:nvPr/>
        </p:nvSpPr>
        <p:spPr>
          <a:xfrm>
            <a:off x="6435050" y="3120272"/>
            <a:ext cx="5534716" cy="218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fr-FR" dirty="0"/>
              <a:t>Instruments évalués : </a:t>
            </a:r>
          </a:p>
          <a:p>
            <a:r>
              <a:rPr lang="fr-FR" dirty="0"/>
              <a:t>Mesures d’accompagnement nutritionnelles : (Campagne Nov. 21 – Mars. 22)</a:t>
            </a:r>
          </a:p>
          <a:p>
            <a:r>
              <a:rPr lang="fr-FR" dirty="0">
                <a:solidFill>
                  <a:srgbClr val="FF0000"/>
                </a:solidFill>
              </a:rPr>
              <a:t>Chèques alimentaires ciblés </a:t>
            </a:r>
          </a:p>
          <a:p>
            <a:r>
              <a:rPr lang="fr-FR" dirty="0">
                <a:solidFill>
                  <a:srgbClr val="FF0000"/>
                </a:solidFill>
              </a:rPr>
              <a:t>(campagne Nov. 22- Mars. 23)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30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E455B5C-3AA2-46F1-B320-7F170ED2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20"/>
            <a:ext cx="12192000" cy="803868"/>
          </a:xfrm>
          <a:prstGeom prst="rect">
            <a:avLst/>
          </a:prstGeom>
        </p:spPr>
      </p:pic>
      <p:sp>
        <p:nvSpPr>
          <p:cNvPr id="12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5E3D7AD8-480F-45EE-9AA5-555EC25B8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F2402A41-AE1F-461A-ACC4-A7D29BD47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721F7B-AC8B-4C42-AAE9-248DE00BAE52}"/>
              </a:ext>
            </a:extLst>
          </p:cNvPr>
          <p:cNvSpPr/>
          <p:nvPr/>
        </p:nvSpPr>
        <p:spPr>
          <a:xfrm>
            <a:off x="300841" y="1166842"/>
            <a:ext cx="11590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just" eaLnBrk="0" fontAlgn="base" hangingPunct="0">
              <a:spcAft>
                <a:spcPct val="0"/>
              </a:spcAft>
              <a:buFontTx/>
              <a:buChar char="•"/>
            </a:pPr>
            <a:r>
              <a:rPr lang="fr-FR" altLang="fr-FR" b="1" dirty="0"/>
              <a:t>Augmentation significative de la consommation de produits ciblés si le chèque propose un montant suffisamment important : </a:t>
            </a:r>
            <a:r>
              <a:rPr lang="fr-FR" dirty="0"/>
              <a:t> l'intervention entraîne une augmentation de la consommation de produits végétaux sains allant de 29 % à 61 %.</a:t>
            </a:r>
          </a:p>
          <a:p>
            <a:pPr algn="just" eaLnBrk="0" fontAlgn="base" hangingPunct="0">
              <a:spcAft>
                <a:spcPct val="0"/>
              </a:spcAft>
              <a:buFontTx/>
              <a:buChar char="•"/>
            </a:pPr>
            <a:endParaRPr lang="fr-FR" altLang="fr-FR" b="1" dirty="0"/>
          </a:p>
          <a:p>
            <a:pPr algn="just" eaLnBrk="0" fontAlgn="base" hangingPunct="0">
              <a:spcAft>
                <a:spcPct val="0"/>
              </a:spcAft>
              <a:buFontTx/>
              <a:buChar char="•"/>
            </a:pPr>
            <a:r>
              <a:rPr lang="fr-FR" altLang="fr-FR" b="1" dirty="0"/>
              <a:t>Une montée en gamme de la consommation de légumineuses avec un prix payé au kilogramme plus élevé suite à l’intervention</a:t>
            </a:r>
          </a:p>
          <a:p>
            <a:pPr lvl="0" algn="just" eaLnBrk="0" fontAlgn="base" hangingPunct="0">
              <a:spcAft>
                <a:spcPct val="0"/>
              </a:spcAft>
            </a:pPr>
            <a:endParaRPr lang="fr-FR" altLang="fr-FR" dirty="0"/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</a:pPr>
            <a:r>
              <a:rPr lang="fr-FR" altLang="fr-FR" b="1" dirty="0"/>
              <a:t>L'intervention n'entraîne pas de changements significatifs dans la consommation d'autres groupes alimentaires.</a:t>
            </a:r>
            <a:endParaRPr lang="fr-FR" altLang="fr-FR" dirty="0"/>
          </a:p>
          <a:p>
            <a:pPr lvl="0" algn="just" eaLnBrk="0" fontAlgn="base" hangingPunct="0">
              <a:spcAft>
                <a:spcPct val="0"/>
              </a:spcAft>
            </a:pPr>
            <a:endParaRPr lang="fr-FR" altLang="fr-FR" dirty="0"/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</a:pPr>
            <a:r>
              <a:rPr lang="fr-FR" altLang="fr-FR" b="1" dirty="0"/>
              <a:t>Nos résultats confirment que les subventions ciblées améliorent les indicateurs nutritionnels </a:t>
            </a:r>
            <a:r>
              <a:rPr lang="fr-FR" altLang="fr-FR" dirty="0"/>
              <a:t>comme le MAR et réduisent la densité énergétique, mais les effets sur l'empreinte carbone sont faibles et non significatifs.</a:t>
            </a:r>
          </a:p>
          <a:p>
            <a:pPr lvl="0" algn="just" eaLnBrk="0" fontAlgn="base" hangingPunct="0">
              <a:spcAft>
                <a:spcPct val="0"/>
              </a:spcAft>
            </a:pPr>
            <a:endParaRPr lang="fr-FR" altLang="fr-FR" dirty="0"/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</a:pPr>
            <a:r>
              <a:rPr lang="fr-FR" altLang="fr-FR" dirty="0"/>
              <a:t>L'étude soutient l'idée que les </a:t>
            </a:r>
            <a:r>
              <a:rPr lang="fr-FR" altLang="fr-FR" b="1" dirty="0"/>
              <a:t>subventions alimentaires seules, comme les chèques ciblés, ne suffisent pas à limiter la consommation de produits nuisibles à la santé ou à l'environnement : importance de combiner les chèques avec d’autres instruments. 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B7717BAF-5385-4963-AFF5-79F4D7150179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IV. CONCLUSIONS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65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5E3D7AD8-480F-45EE-9AA5-555EC25B8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2" descr="http://127.0.0.1:15577/graphics/99f65c84-da2a-4af4-a176-db4291a4ea27.png">
            <a:extLst>
              <a:ext uri="{FF2B5EF4-FFF2-40B4-BE49-F238E27FC236}">
                <a16:creationId xmlns:a16="http://schemas.microsoft.com/office/drawing/2014/main" id="{F2402A41-AE1F-461A-ACC4-A7D29BD47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842EB60-976B-4B89-8DD5-053BD3B2B3C4}"/>
              </a:ext>
            </a:extLst>
          </p:cNvPr>
          <p:cNvSpPr txBox="1">
            <a:spLocks/>
          </p:cNvSpPr>
          <p:nvPr/>
        </p:nvSpPr>
        <p:spPr>
          <a:xfrm>
            <a:off x="142031" y="970573"/>
            <a:ext cx="12049969" cy="79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 sz="1400">
                <a:latin typeface="Gill Sans MT" panose="020B0502020104020203" pitchFamily="34" charset="0"/>
              </a:defRPr>
            </a:lvl2pPr>
            <a:lvl3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  <a:defRPr sz="1400">
                <a:latin typeface="Gill Sans MT" panose="020B0502020104020203" pitchFamily="34" charset="0"/>
              </a:defRPr>
            </a:lvl3pPr>
          </a:lstStyle>
          <a:p>
            <a:pPr marL="0" indent="0">
              <a:buNone/>
            </a:pPr>
            <a:r>
              <a:rPr lang="fr-FR" dirty="0"/>
              <a:t>Merci pour votre attention ! </a:t>
            </a:r>
          </a:p>
          <a:p>
            <a:pPr marL="457200" lvl="1" indent="0">
              <a:buNone/>
            </a:pPr>
            <a:endParaRPr lang="fr-FR" sz="1600" dirty="0"/>
          </a:p>
          <a:p>
            <a:pPr marL="914400" lvl="2" indent="0">
              <a:buNone/>
            </a:pPr>
            <a:endParaRPr lang="fr-FR" sz="1600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47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512AFCD8-C6A3-4476-A322-7E5C424D9140}"/>
              </a:ext>
            </a:extLst>
          </p:cNvPr>
          <p:cNvSpPr txBox="1">
            <a:spLocks/>
          </p:cNvSpPr>
          <p:nvPr/>
        </p:nvSpPr>
        <p:spPr>
          <a:xfrm>
            <a:off x="0" y="929454"/>
            <a:ext cx="11038367" cy="79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Wingdings" panose="05000000000000000000" pitchFamily="2" charset="2"/>
              </a:rPr>
              <a:t>Résultats des études antérieures : </a:t>
            </a: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4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6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03CEE65-66DA-415B-B718-DA113ECDCF46}"/>
              </a:ext>
            </a:extLst>
          </p:cNvPr>
          <p:cNvSpPr txBox="1">
            <a:spLocks/>
          </p:cNvSpPr>
          <p:nvPr/>
        </p:nvSpPr>
        <p:spPr>
          <a:xfrm>
            <a:off x="380999" y="189367"/>
            <a:ext cx="11334751" cy="4698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IV. Résultats (Partie I) : Les comportements alimentaires des habitants de la Métropole de Dijon enquêtés entre novembre et décembre 2022 </a:t>
            </a:r>
            <a:endParaRPr lang="fr-FR" sz="1800" dirty="0">
              <a:solidFill>
                <a:schemeClr val="bg1"/>
              </a:solidFill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800" b="1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D45BC-45BC-4201-AE69-45685EEE536A}"/>
              </a:ext>
            </a:extLst>
          </p:cNvPr>
          <p:cNvSpPr/>
          <p:nvPr/>
        </p:nvSpPr>
        <p:spPr>
          <a:xfrm>
            <a:off x="-11875" y="-23260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1AA17B-6051-4018-BF82-328CCFF9C277}"/>
              </a:ext>
            </a:extLst>
          </p:cNvPr>
          <p:cNvSpPr/>
          <p:nvPr/>
        </p:nvSpPr>
        <p:spPr>
          <a:xfrm>
            <a:off x="581891" y="943669"/>
            <a:ext cx="11028217" cy="379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fr-FR" b="1" dirty="0"/>
          </a:p>
          <a:p>
            <a:pPr marL="0" lvl="1" algn="just"/>
            <a:endParaRPr lang="fr-FR" b="1" dirty="0">
              <a:latin typeface="Calibri  "/>
            </a:endParaRP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latin typeface="Calibri  "/>
              </a:rPr>
              <a:t>Subventions ou coupons : </a:t>
            </a:r>
            <a:r>
              <a:rPr lang="fr-FR" dirty="0">
                <a:latin typeface="Calibri  "/>
              </a:rPr>
              <a:t>Des expériences sur le terrain ont montré que des subventions de 10 % à 33 % ou des coupons de 15 € par ménage/semaine peuvent augmenter la consommation de fruits et légumes de plus de 20 %</a:t>
            </a:r>
            <a:r>
              <a:rPr lang="fr-FR" b="1" dirty="0">
                <a:latin typeface="Calibri  "/>
              </a:rPr>
              <a:t> (</a:t>
            </a:r>
            <a:r>
              <a:rPr lang="fr-FR" b="1" dirty="0" err="1">
                <a:latin typeface="Calibri  "/>
              </a:rPr>
              <a:t>Gittelsohn</a:t>
            </a:r>
            <a:r>
              <a:rPr lang="fr-FR" b="1" dirty="0">
                <a:latin typeface="Calibri  "/>
              </a:rPr>
              <a:t> et al., 2017).</a:t>
            </a:r>
          </a:p>
          <a:p>
            <a:pPr algn="just"/>
            <a:endParaRPr lang="fr-FR" dirty="0">
              <a:latin typeface="Calibri  "/>
            </a:endParaRPr>
          </a:p>
          <a:p>
            <a:pPr algn="just"/>
            <a:endParaRPr lang="fr-FR" dirty="0">
              <a:latin typeface="Calibri  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latin typeface="Calibri  "/>
              </a:rPr>
              <a:t>Expériences françaises :</a:t>
            </a:r>
            <a:r>
              <a:rPr lang="fr-FR" dirty="0">
                <a:latin typeface="Calibri  "/>
              </a:rPr>
              <a:t> Deux études en France (Bihan et al., 2012 ; </a:t>
            </a:r>
            <a:r>
              <a:rPr lang="fr-FR" dirty="0" err="1">
                <a:latin typeface="Calibri  "/>
              </a:rPr>
              <a:t>Buscail</a:t>
            </a:r>
            <a:r>
              <a:rPr lang="fr-FR" dirty="0">
                <a:latin typeface="Calibri  "/>
              </a:rPr>
              <a:t> et al., 2018) ont montré une faible augmentation de la consommation de fruits et légumes.</a:t>
            </a:r>
          </a:p>
          <a:p>
            <a:pPr algn="just"/>
            <a:endParaRPr lang="fr-FR" dirty="0">
              <a:latin typeface="Calibri  "/>
            </a:endParaRPr>
          </a:p>
          <a:p>
            <a:pPr lvl="3">
              <a:lnSpc>
                <a:spcPct val="150000"/>
              </a:lnSpc>
            </a:pPr>
            <a:endParaRPr lang="fr-FR" sz="1400" dirty="0">
              <a:latin typeface="Gill Sans MT" panose="020B0502020104020203" pitchFamily="34" charset="0"/>
            </a:endParaRPr>
          </a:p>
          <a:p>
            <a:pPr marL="2114550" lvl="4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b="1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400" b="1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B1E06C5-661A-479D-AB13-2467768E7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22125"/>
              </p:ext>
            </p:extLst>
          </p:nvPr>
        </p:nvGraphicFramePr>
        <p:xfrm>
          <a:off x="1484415" y="4076253"/>
          <a:ext cx="9030522" cy="1838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4544">
                  <a:extLst>
                    <a:ext uri="{9D8B030D-6E8A-4147-A177-3AD203B41FA5}">
                      <a16:colId xmlns:a16="http://schemas.microsoft.com/office/drawing/2014/main" val="2374832494"/>
                    </a:ext>
                  </a:extLst>
                </a:gridCol>
                <a:gridCol w="2063085">
                  <a:extLst>
                    <a:ext uri="{9D8B030D-6E8A-4147-A177-3AD203B41FA5}">
                      <a16:colId xmlns:a16="http://schemas.microsoft.com/office/drawing/2014/main" val="2282909807"/>
                    </a:ext>
                  </a:extLst>
                </a:gridCol>
                <a:gridCol w="922959">
                  <a:extLst>
                    <a:ext uri="{9D8B030D-6E8A-4147-A177-3AD203B41FA5}">
                      <a16:colId xmlns:a16="http://schemas.microsoft.com/office/drawing/2014/main" val="1407256283"/>
                    </a:ext>
                  </a:extLst>
                </a:gridCol>
                <a:gridCol w="1122029">
                  <a:extLst>
                    <a:ext uri="{9D8B030D-6E8A-4147-A177-3AD203B41FA5}">
                      <a16:colId xmlns:a16="http://schemas.microsoft.com/office/drawing/2014/main" val="1582906804"/>
                    </a:ext>
                  </a:extLst>
                </a:gridCol>
                <a:gridCol w="2587905">
                  <a:extLst>
                    <a:ext uri="{9D8B030D-6E8A-4147-A177-3AD203B41FA5}">
                      <a16:colId xmlns:a16="http://schemas.microsoft.com/office/drawing/2014/main" val="2814923294"/>
                    </a:ext>
                  </a:extLst>
                </a:gridCol>
              </a:tblGrid>
              <a:tr h="208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Article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Montant du chèque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Effet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Unité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Comparaison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5420554"/>
                  </a:ext>
                </a:extLst>
              </a:tr>
              <a:tr h="4092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Bihan et al. (2012)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10€/pesonne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0,12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portion/jour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Comparaison avec un groupe contrôle "conseils nutritionnel uniquement"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7567626"/>
                  </a:ext>
                </a:extLst>
              </a:tr>
              <a:tr h="610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Buscail et al. (2018)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6€/personne/mois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1,8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portion/jour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Enfant, Comparaison avec un groupe contrôle "conseils nutritionnel uniquement"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912979"/>
                  </a:ext>
                </a:extLst>
              </a:tr>
              <a:tr h="6103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Buscail</a:t>
                      </a:r>
                      <a:r>
                        <a:rPr lang="fr-FR" sz="1200" u="none" strike="noStrike" dirty="0">
                          <a:effectLst/>
                        </a:rPr>
                        <a:t> et al. (2018)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6€/personne/mois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1,1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portion/jour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Adultes, Comparaison avec un groupe contrôle "conseils nutritionnel uniquement"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6546698"/>
                  </a:ext>
                </a:extLst>
              </a:tr>
            </a:tbl>
          </a:graphicData>
        </a:graphic>
      </p:graphicFrame>
      <p:sp>
        <p:nvSpPr>
          <p:cNvPr id="12" name="CustomShape 2">
            <a:extLst>
              <a:ext uri="{FF2B5EF4-FFF2-40B4-BE49-F238E27FC236}">
                <a16:creationId xmlns:a16="http://schemas.microsoft.com/office/drawing/2014/main" id="{34D32ADB-3802-4EB2-8785-78EB181B83BD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I. CONTEXTE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50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512AFCD8-C6A3-4476-A322-7E5C424D9140}"/>
              </a:ext>
            </a:extLst>
          </p:cNvPr>
          <p:cNvSpPr txBox="1">
            <a:spLocks/>
          </p:cNvSpPr>
          <p:nvPr/>
        </p:nvSpPr>
        <p:spPr>
          <a:xfrm>
            <a:off x="0" y="929454"/>
            <a:ext cx="11038367" cy="79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Wingdings" panose="05000000000000000000" pitchFamily="2" charset="2"/>
              </a:rPr>
              <a:t>Nos apports à cette littérature :</a:t>
            </a: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4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6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03CEE65-66DA-415B-B718-DA113ECDCF46}"/>
              </a:ext>
            </a:extLst>
          </p:cNvPr>
          <p:cNvSpPr txBox="1">
            <a:spLocks/>
          </p:cNvSpPr>
          <p:nvPr/>
        </p:nvSpPr>
        <p:spPr>
          <a:xfrm>
            <a:off x="380999" y="189367"/>
            <a:ext cx="11334751" cy="4698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bg1"/>
                </a:solidFill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IV. Résultats (Partie I) : Les comportements alimentaires des habitants de la Métropole de Dijon enquêtés entre novembre et décembre 2022 </a:t>
            </a:r>
            <a:endParaRPr lang="fr-FR" sz="1800" dirty="0">
              <a:solidFill>
                <a:schemeClr val="bg1"/>
              </a:solidFill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800" b="1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D45BC-45BC-4201-AE69-45685EEE536A}"/>
              </a:ext>
            </a:extLst>
          </p:cNvPr>
          <p:cNvSpPr/>
          <p:nvPr/>
        </p:nvSpPr>
        <p:spPr>
          <a:xfrm>
            <a:off x="-11875" y="-23260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34D32ADB-3802-4EB2-8785-78EB181B83BD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I. CONTEXTE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2092E-7495-4AD3-8151-91C2E25E0699}"/>
              </a:ext>
            </a:extLst>
          </p:cNvPr>
          <p:cNvSpPr/>
          <p:nvPr/>
        </p:nvSpPr>
        <p:spPr>
          <a:xfrm>
            <a:off x="-952499" y="1162770"/>
            <a:ext cx="12668249" cy="45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Développement d’un cadre théorique pour évaluer la répartition des usages des chèques (non recours, mésusage…)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Evaluation de l’impact des chèques seuls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Un panel composé en large majorité avec des personnes en situation de vulnérabilité économique + extension du recrutement à plusieurs niveaux de revenus.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Montants calculés pour répondre aux recommandations nutritionnelles du PNNS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Evaluation élargie des impacts nutritionnels et environnementaux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Mesures précises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Saisonnalité et portée du ciblage élargie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Suivi de l’utilisation des chèques</a:t>
            </a:r>
          </a:p>
          <a:p>
            <a:pPr lvl="3">
              <a:lnSpc>
                <a:spcPct val="150000"/>
              </a:lnSpc>
            </a:pPr>
            <a:endParaRPr lang="fr-FR" sz="140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318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F61A18-8CAA-4A48-9262-891711AC4488}"/>
              </a:ext>
            </a:extLst>
          </p:cNvPr>
          <p:cNvSpPr/>
          <p:nvPr/>
        </p:nvSpPr>
        <p:spPr>
          <a:xfrm>
            <a:off x="0" y="0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465905AE-1022-4ECE-BE16-3253433DD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09" y="1468735"/>
            <a:ext cx="11380981" cy="1942254"/>
          </a:xfrm>
          <a:ln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200" dirty="0"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Quel est l’impact de la distribution de chèques alimentaires ciblés sur les fruits, les légumes et les légumineuses sur les comportements alimentaires ?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C5F4B74-AB94-407B-847A-3423FF92F2F7}"/>
              </a:ext>
            </a:extLst>
          </p:cNvPr>
          <p:cNvSpPr txBox="1">
            <a:spLocks/>
          </p:cNvSpPr>
          <p:nvPr/>
        </p:nvSpPr>
        <p:spPr>
          <a:xfrm>
            <a:off x="405509" y="3904045"/>
            <a:ext cx="11380982" cy="1942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2800" dirty="0">
                <a:solidFill>
                  <a:srgbClr val="0070C0"/>
                </a:solidFill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Hypothèses</a:t>
            </a: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</a:rPr>
              <a:t>Effet positif sur la </a:t>
            </a:r>
            <a:r>
              <a:rPr lang="fr-FR" b="1" dirty="0">
                <a:ea typeface="Lato Medium" panose="020F0502020204030203" pitchFamily="34" charset="0"/>
                <a:cs typeface="Lato Medium" panose="020F0502020204030203" pitchFamily="34" charset="0"/>
              </a:rPr>
              <a:t>qualité nutritionnelle </a:t>
            </a: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</a:rPr>
              <a:t>des régimes alimentaires (par l’augmentation de la consommation des catégories d’aliments ciblés : fruits, légumes, légumineuses).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</a:rPr>
              <a:t>Effet positif sur la </a:t>
            </a:r>
            <a:r>
              <a:rPr lang="fr-FR" b="1" dirty="0">
                <a:ea typeface="Lato Medium" panose="020F0502020204030203" pitchFamily="34" charset="0"/>
                <a:cs typeface="Lato Medium" panose="020F0502020204030203" pitchFamily="34" charset="0"/>
              </a:rPr>
              <a:t>qualité environnementale </a:t>
            </a: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</a:rPr>
              <a:t>des régimes alimentaires (végétalisation de l’alimentation).  </a:t>
            </a:r>
          </a:p>
          <a:p>
            <a:pPr lvl="1">
              <a:lnSpc>
                <a:spcPct val="150000"/>
              </a:lnSpc>
            </a:pPr>
            <a:endParaRPr lang="fr-FR" sz="2000" b="1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>
              <a:lnSpc>
                <a:spcPct val="150000"/>
              </a:lnSpc>
            </a:pPr>
            <a:endParaRPr lang="fr-FR" sz="28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6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3A4BF4B-4766-43C5-A473-064154BBE619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I. CONTEXTE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1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3146BA4D-77FE-4416-AE1C-CF52CBE6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922" y="6411900"/>
            <a:ext cx="2679798" cy="303861"/>
          </a:xfrm>
        </p:spPr>
        <p:txBody>
          <a:bodyPr/>
          <a:lstStyle/>
          <a:p>
            <a:fld id="{308274F5-A34E-4FD4-BB7F-AD4F71F7B116}" type="slidenum">
              <a:rPr lang="fr-FR" sz="1800" smtClean="0">
                <a:solidFill>
                  <a:schemeClr val="tx1"/>
                </a:solidFill>
              </a:rPr>
              <a:t>6</a:t>
            </a:fld>
            <a:endParaRPr lang="fr-FR" sz="18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6418963-EDDF-47A0-838C-31FD82F1D532}"/>
              </a:ext>
            </a:extLst>
          </p:cNvPr>
          <p:cNvGraphicFramePr/>
          <p:nvPr>
            <p:extLst/>
          </p:nvPr>
        </p:nvGraphicFramePr>
        <p:xfrm>
          <a:off x="3602553" y="1075765"/>
          <a:ext cx="8381167" cy="563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BB06BCF2-558A-48F6-A852-58E6F081FC09}"/>
              </a:ext>
            </a:extLst>
          </p:cNvPr>
          <p:cNvSpPr txBox="1">
            <a:spLocks/>
          </p:cNvSpPr>
          <p:nvPr/>
        </p:nvSpPr>
        <p:spPr>
          <a:xfrm>
            <a:off x="380999" y="4957540"/>
            <a:ext cx="3501979" cy="1301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6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26" name="Picture 2" descr="https://lh4.googleusercontent.com/0z5byZM2etQvO5CKJGJ5FXjLe5Kg61kopL60UfS_Mnzwq9jDpXFq4pqzjjZIBOlwqSZkrtVEje1cIk5pyi94tbP764bPtkbWypI3AKasoDq_JQn_stitpBhl8yFHK_PQsQMBpSloM_2O_3gBZndSeInkMQ=s2048">
            <a:extLst>
              <a:ext uri="{FF2B5EF4-FFF2-40B4-BE49-F238E27FC236}">
                <a16:creationId xmlns:a16="http://schemas.microsoft.com/office/drawing/2014/main" id="{A81DBDA8-44D5-4CD9-90F0-2B6DBDC74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1" y="2785456"/>
            <a:ext cx="3146961" cy="17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71D008-CE23-40A4-949D-A076EA977C15}"/>
              </a:ext>
            </a:extLst>
          </p:cNvPr>
          <p:cNvSpPr/>
          <p:nvPr/>
        </p:nvSpPr>
        <p:spPr>
          <a:xfrm>
            <a:off x="0" y="0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A130CA-2633-4287-A9E4-6F953444C9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01" y="4840133"/>
            <a:ext cx="3241960" cy="1828500"/>
          </a:xfrm>
          <a:prstGeom prst="rect">
            <a:avLst/>
          </a:prstGeom>
        </p:spPr>
      </p:pic>
      <p:sp>
        <p:nvSpPr>
          <p:cNvPr id="13" name="CustomShape 2">
            <a:extLst>
              <a:ext uri="{FF2B5EF4-FFF2-40B4-BE49-F238E27FC236}">
                <a16:creationId xmlns:a16="http://schemas.microsoft.com/office/drawing/2014/main" id="{31DFBB2C-6F8B-4FF1-943D-18397507449E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II. METHODES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31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3CC0C7-9C11-4E2A-9ABD-B062D324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6"/>
            <a:ext cx="12192000" cy="803868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A99599B5-9DB3-48BC-8C0F-D8B082B4843E}"/>
              </a:ext>
            </a:extLst>
          </p:cNvPr>
          <p:cNvSpPr/>
          <p:nvPr/>
        </p:nvSpPr>
        <p:spPr>
          <a:xfrm>
            <a:off x="612647" y="2780251"/>
            <a:ext cx="11284617" cy="227652"/>
          </a:xfrm>
          <a:prstGeom prst="rightArrow">
            <a:avLst>
              <a:gd name="adj1" fmla="val 0"/>
              <a:gd name="adj2" fmla="val 43590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4B10177C-5C18-481B-BAA8-5C9050A98ECE}"/>
              </a:ext>
            </a:extLst>
          </p:cNvPr>
          <p:cNvSpPr/>
          <p:nvPr/>
        </p:nvSpPr>
        <p:spPr>
          <a:xfrm>
            <a:off x="612647" y="2190550"/>
            <a:ext cx="11284617" cy="227652"/>
          </a:xfrm>
          <a:prstGeom prst="rightArrow">
            <a:avLst>
              <a:gd name="adj1" fmla="val 0"/>
              <a:gd name="adj2" fmla="val 4359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FCDD2E7-3955-4745-B3CB-BEFACC93E4B5}"/>
              </a:ext>
            </a:extLst>
          </p:cNvPr>
          <p:cNvSpPr txBox="1">
            <a:spLocks/>
          </p:cNvSpPr>
          <p:nvPr/>
        </p:nvSpPr>
        <p:spPr>
          <a:xfrm>
            <a:off x="241903" y="923507"/>
            <a:ext cx="10070805" cy="4698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Déroulement type de l’expérience</a:t>
            </a:r>
            <a:endParaRPr lang="fr-FR" sz="18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800" b="1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8F3257C-4989-408C-9E9C-0E3B9918491E}"/>
              </a:ext>
            </a:extLst>
          </p:cNvPr>
          <p:cNvSpPr/>
          <p:nvPr/>
        </p:nvSpPr>
        <p:spPr>
          <a:xfrm>
            <a:off x="411479" y="1553963"/>
            <a:ext cx="11485785" cy="275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8C192-261E-4B01-92E8-5705B5AD23A7}"/>
              </a:ext>
            </a:extLst>
          </p:cNvPr>
          <p:cNvSpPr/>
          <p:nvPr/>
        </p:nvSpPr>
        <p:spPr>
          <a:xfrm>
            <a:off x="612647" y="150214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Novembre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96F102-1C97-4125-8679-C26C3DF3C1C0}"/>
              </a:ext>
            </a:extLst>
          </p:cNvPr>
          <p:cNvSpPr/>
          <p:nvPr/>
        </p:nvSpPr>
        <p:spPr>
          <a:xfrm>
            <a:off x="1852167" y="150214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Décembre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B66E4D-0F6A-4CC2-8FB8-090DE13B7DFF}"/>
              </a:ext>
            </a:extLst>
          </p:cNvPr>
          <p:cNvSpPr/>
          <p:nvPr/>
        </p:nvSpPr>
        <p:spPr>
          <a:xfrm>
            <a:off x="3091687" y="147570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Janvier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A8E399-5322-446A-9D5A-11762BE9709B}"/>
              </a:ext>
            </a:extLst>
          </p:cNvPr>
          <p:cNvSpPr/>
          <p:nvPr/>
        </p:nvSpPr>
        <p:spPr>
          <a:xfrm>
            <a:off x="4331207" y="147570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Février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576DD-E9C8-4C46-9698-40BE6F1EDF7E}"/>
              </a:ext>
            </a:extLst>
          </p:cNvPr>
          <p:cNvSpPr/>
          <p:nvPr/>
        </p:nvSpPr>
        <p:spPr>
          <a:xfrm>
            <a:off x="5570727" y="147570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Mars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F7D78C-FC25-4C2B-99DE-37157D9554CA}"/>
              </a:ext>
            </a:extLst>
          </p:cNvPr>
          <p:cNvSpPr/>
          <p:nvPr/>
        </p:nvSpPr>
        <p:spPr>
          <a:xfrm>
            <a:off x="6810247" y="147570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Avril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BECAC3-1724-4714-A13E-34872DF110AC}"/>
              </a:ext>
            </a:extLst>
          </p:cNvPr>
          <p:cNvSpPr/>
          <p:nvPr/>
        </p:nvSpPr>
        <p:spPr>
          <a:xfrm>
            <a:off x="8049767" y="147362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Mai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134AD2-3138-43AE-9453-546865E9DA84}"/>
              </a:ext>
            </a:extLst>
          </p:cNvPr>
          <p:cNvSpPr/>
          <p:nvPr/>
        </p:nvSpPr>
        <p:spPr>
          <a:xfrm>
            <a:off x="9289287" y="147362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Juin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Rectangle : avec coins rognés en diagonale 25">
            <a:extLst>
              <a:ext uri="{FF2B5EF4-FFF2-40B4-BE49-F238E27FC236}">
                <a16:creationId xmlns:a16="http://schemas.microsoft.com/office/drawing/2014/main" id="{0059514C-F377-4F0A-82CA-8C3C8BF37320}"/>
              </a:ext>
            </a:extLst>
          </p:cNvPr>
          <p:cNvSpPr/>
          <p:nvPr/>
        </p:nvSpPr>
        <p:spPr>
          <a:xfrm>
            <a:off x="2660667" y="2043975"/>
            <a:ext cx="4149580" cy="554142"/>
          </a:xfrm>
          <a:prstGeom prst="snip2DiagRect">
            <a:avLst>
              <a:gd name="adj1" fmla="val 13953"/>
              <a:gd name="adj2" fmla="val 189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Distribution et utilisation des chèques </a:t>
            </a:r>
          </a:p>
        </p:txBody>
      </p:sp>
      <p:pic>
        <p:nvPicPr>
          <p:cNvPr id="27" name="Picture 2" descr="https://lh3.googleusercontent.com/X8fqUtF4_ZjU1ftjUI0UYIzxASAk8kXgqZEeB7gFZc2yKsm81v60khrpB1REfyRijWM29TV1iZ3rS4Udqz2cENSmVHqyt7LqnfrglfytAOTElMGMqhE7LZdtaTdT0i20D48XIQW8Dp0H59bWE6etdjVp67l993kE=nw">
            <a:extLst>
              <a:ext uri="{FF2B5EF4-FFF2-40B4-BE49-F238E27FC236}">
                <a16:creationId xmlns:a16="http://schemas.microsoft.com/office/drawing/2014/main" id="{BBA2F899-230D-441C-8D9F-F7BE81D7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2" y="3465068"/>
            <a:ext cx="1209040" cy="5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EF45622-4410-4886-B241-EBCDF2113C3D}"/>
              </a:ext>
            </a:extLst>
          </p:cNvPr>
          <p:cNvCxnSpPr>
            <a:cxnSpLocks/>
          </p:cNvCxnSpPr>
          <p:nvPr/>
        </p:nvCxnSpPr>
        <p:spPr>
          <a:xfrm>
            <a:off x="2660667" y="1904643"/>
            <a:ext cx="0" cy="40395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s://lh6.googleusercontent.com/GLdps2b3N3WWdAX8UXJxHK915N9J20P0AHFwK89cuVctII3wBFWBumse1muwcwtw2F7BVhfTQmd4vxi3NRdBYG4QZTNDm7zKgv_i-dnB8qeNrs7fHqFsGjSc7iRi2rRo3lKZ8VCRUNCfOZjGLPQhnHNMhwfT3SWb=nw">
            <a:extLst>
              <a:ext uri="{FF2B5EF4-FFF2-40B4-BE49-F238E27FC236}">
                <a16:creationId xmlns:a16="http://schemas.microsoft.com/office/drawing/2014/main" id="{B738BB40-50B8-420D-B18B-3F25942F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7" y="4007146"/>
            <a:ext cx="1207590" cy="7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0FB9F72-BD68-41BD-A576-72522034184F}"/>
              </a:ext>
            </a:extLst>
          </p:cNvPr>
          <p:cNvSpPr/>
          <p:nvPr/>
        </p:nvSpPr>
        <p:spPr>
          <a:xfrm>
            <a:off x="616097" y="4956710"/>
            <a:ext cx="1828798" cy="10127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Gill Sans MT" panose="020B0502020104020203" pitchFamily="34" charset="0"/>
              </a:rPr>
              <a:t>Mesure 1 des consommations et achats</a:t>
            </a:r>
          </a:p>
        </p:txBody>
      </p:sp>
      <p:pic>
        <p:nvPicPr>
          <p:cNvPr id="31" name="Picture 2" descr="https://lh3.googleusercontent.com/X8fqUtF4_ZjU1ftjUI0UYIzxASAk8kXgqZEeB7gFZc2yKsm81v60khrpB1REfyRijWM29TV1iZ3rS4Udqz2cENSmVHqyt7LqnfrglfytAOTElMGMqhE7LZdtaTdT0i20D48XIQW8Dp0H59bWE6etdjVp67l993kE=nw">
            <a:extLst>
              <a:ext uri="{FF2B5EF4-FFF2-40B4-BE49-F238E27FC236}">
                <a16:creationId xmlns:a16="http://schemas.microsoft.com/office/drawing/2014/main" id="{F4B8C2A3-B200-459B-8E7E-033900D0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13" y="3453594"/>
            <a:ext cx="1209040" cy="5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lh6.googleusercontent.com/GLdps2b3N3WWdAX8UXJxHK915N9J20P0AHFwK89cuVctII3wBFWBumse1muwcwtw2F7BVhfTQmd4vxi3NRdBYG4QZTNDm7zKgv_i-dnB8qeNrs7fHqFsGjSc7iRi2rRo3lKZ8VCRUNCfOZjGLPQhnHNMhwfT3SWb=nw">
            <a:extLst>
              <a:ext uri="{FF2B5EF4-FFF2-40B4-BE49-F238E27FC236}">
                <a16:creationId xmlns:a16="http://schemas.microsoft.com/office/drawing/2014/main" id="{CC07E06E-43E5-4DCD-9193-F48C929D9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07" y="4019211"/>
            <a:ext cx="1207590" cy="7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DE63146-1CBB-42EC-B6CD-AFDF9A53E961}"/>
              </a:ext>
            </a:extLst>
          </p:cNvPr>
          <p:cNvSpPr/>
          <p:nvPr/>
        </p:nvSpPr>
        <p:spPr>
          <a:xfrm>
            <a:off x="3981207" y="4965316"/>
            <a:ext cx="1828798" cy="10127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Gill Sans MT" panose="020B0502020104020203" pitchFamily="34" charset="0"/>
              </a:rPr>
              <a:t>Mesure 2 des consommations et achats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2BD7F6-F793-41E4-AC4C-03723F72148F}"/>
              </a:ext>
            </a:extLst>
          </p:cNvPr>
          <p:cNvSpPr/>
          <p:nvPr/>
        </p:nvSpPr>
        <p:spPr>
          <a:xfrm>
            <a:off x="10528807" y="1473621"/>
            <a:ext cx="1036320" cy="402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Juillet</a:t>
            </a:r>
            <a:endParaRPr lang="fr-FR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24A20EE-C05B-43C1-B2A8-1BE2814F44DF}"/>
              </a:ext>
            </a:extLst>
          </p:cNvPr>
          <p:cNvCxnSpPr>
            <a:cxnSpLocks/>
          </p:cNvCxnSpPr>
          <p:nvPr/>
        </p:nvCxnSpPr>
        <p:spPr>
          <a:xfrm>
            <a:off x="6810247" y="1876123"/>
            <a:ext cx="0" cy="40395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B4DFA-3EC7-48DC-993D-FBD8927E1D03}"/>
              </a:ext>
            </a:extLst>
          </p:cNvPr>
          <p:cNvSpPr/>
          <p:nvPr/>
        </p:nvSpPr>
        <p:spPr>
          <a:xfrm>
            <a:off x="241904" y="2140782"/>
            <a:ext cx="2190938" cy="2758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Gill Sans MT" panose="020B0502020104020203" pitchFamily="34" charset="0"/>
              </a:rPr>
              <a:t>Groupe intervention (201)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651461-C56A-4202-BA1E-C9D25800540C}"/>
              </a:ext>
            </a:extLst>
          </p:cNvPr>
          <p:cNvSpPr/>
          <p:nvPr/>
        </p:nvSpPr>
        <p:spPr>
          <a:xfrm>
            <a:off x="241903" y="2721683"/>
            <a:ext cx="2190939" cy="3212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Gill Sans MT" panose="020B0502020104020203" pitchFamily="34" charset="0"/>
              </a:rPr>
              <a:t>Groupe contrôle (205)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9" name="Picture 2" descr="https://lh4.googleusercontent.com/0z5byZM2etQvO5CKJGJ5FXjLe5Kg61kopL60UfS_Mnzwq9jDpXFq4pqzjjZIBOlwqSZkrtVEje1cIk5pyi94tbP764bPtkbWypI3AKasoDq_JQn_stitpBhl8yFHK_PQsQMBpSloM_2O_3gBZndSeInkMQ=s2048">
            <a:extLst>
              <a:ext uri="{FF2B5EF4-FFF2-40B4-BE49-F238E27FC236}">
                <a16:creationId xmlns:a16="http://schemas.microsoft.com/office/drawing/2014/main" id="{D2573062-A097-466D-B3C7-E4D8EEA4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562">
            <a:off x="9607971" y="3546003"/>
            <a:ext cx="2248072" cy="12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1C85436-DB03-4B53-9736-A88639A9E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48070">
            <a:off x="8163951" y="4541334"/>
            <a:ext cx="2118531" cy="1194874"/>
          </a:xfrm>
          <a:prstGeom prst="rect">
            <a:avLst/>
          </a:prstGeom>
        </p:spPr>
      </p:pic>
      <p:sp>
        <p:nvSpPr>
          <p:cNvPr id="41" name="CustomShape 2">
            <a:extLst>
              <a:ext uri="{FF2B5EF4-FFF2-40B4-BE49-F238E27FC236}">
                <a16:creationId xmlns:a16="http://schemas.microsoft.com/office/drawing/2014/main" id="{C133416B-1D33-4972-BD8A-832AFE949D44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II. METHODES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77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id="{CC931B30-E255-49B1-A643-16010A84B15E}"/>
              </a:ext>
            </a:extLst>
          </p:cNvPr>
          <p:cNvSpPr txBox="1">
            <a:spLocks/>
          </p:cNvSpPr>
          <p:nvPr/>
        </p:nvSpPr>
        <p:spPr>
          <a:xfrm>
            <a:off x="147082" y="792480"/>
            <a:ext cx="11897833" cy="6065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70C0"/>
                </a:solidFill>
                <a:latin typeface="Gill Sans MT" panose="020B0502020104020203" pitchFamily="34" charset="0"/>
              </a:rPr>
              <a:t>Utilisation d’un modèle en double différence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dirty="0"/>
          </a:p>
          <a:p>
            <a:pPr lvl="1"/>
            <a:r>
              <a:rPr lang="fr-FR" dirty="0"/>
              <a:t>Avec : </a:t>
            </a:r>
          </a:p>
          <a:p>
            <a:pPr marL="800100" lvl="1" indent="-342900">
              <a:buFontTx/>
              <a:buChar char="-"/>
            </a:pPr>
            <a:r>
              <a:rPr lang="fr-FR" dirty="0" err="1"/>
              <a:t>y</a:t>
            </a:r>
            <a:r>
              <a:rPr lang="fr-FR" baseline="-25000" dirty="0" err="1"/>
              <a:t>it</a:t>
            </a:r>
            <a:r>
              <a:rPr lang="fr-FR" dirty="0"/>
              <a:t> est la variable dépendante, 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β</a:t>
            </a:r>
            <a:r>
              <a:rPr lang="fr-FR" baseline="-25000" dirty="0"/>
              <a:t>i</a:t>
            </a:r>
            <a:r>
              <a:rPr lang="fr-FR" dirty="0"/>
              <a:t> : effet fixe individuel,</a:t>
            </a:r>
          </a:p>
          <a:p>
            <a:pPr marL="800100" lvl="1" indent="-342900">
              <a:buFontTx/>
              <a:buChar char="-"/>
            </a:pPr>
            <a:r>
              <a:rPr lang="en-GB" dirty="0" err="1"/>
              <a:t>η</a:t>
            </a:r>
            <a:r>
              <a:rPr lang="en-GB" baseline="-25000" dirty="0" err="1"/>
              <a:t>t</a:t>
            </a:r>
            <a:r>
              <a:rPr lang="fr-FR" dirty="0"/>
              <a:t> : effet fixe temps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δ</a:t>
            </a:r>
            <a:r>
              <a:rPr lang="en-GB" dirty="0"/>
              <a:t> </a:t>
            </a:r>
            <a:r>
              <a:rPr lang="en-GB" dirty="0" err="1"/>
              <a:t>D</a:t>
            </a:r>
            <a:r>
              <a:rPr lang="en-GB" baseline="-25000" dirty="0" err="1"/>
              <a:t>it</a:t>
            </a:r>
            <a:r>
              <a:rPr lang="en-GB" baseline="-25000" dirty="0"/>
              <a:t> </a:t>
            </a:r>
            <a:r>
              <a:rPr lang="fr-FR" dirty="0"/>
              <a:t> :  Variable </a:t>
            </a:r>
            <a:r>
              <a:rPr lang="fr-FR" dirty="0" err="1"/>
              <a:t>dummy</a:t>
            </a:r>
            <a:r>
              <a:rPr lang="fr-FR" dirty="0"/>
              <a:t> du traitement, elle prend la valeur 1 lorsque l’observation correspond au groupe de traitement à la période post-traitement et 0 sinon. </a:t>
            </a:r>
            <a:endParaRPr lang="fr-FR" dirty="0"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4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6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F4319-FBAD-43F2-A6E4-5E8A964215B2}"/>
              </a:ext>
            </a:extLst>
          </p:cNvPr>
          <p:cNvSpPr/>
          <p:nvPr/>
        </p:nvSpPr>
        <p:spPr>
          <a:xfrm>
            <a:off x="0" y="0"/>
            <a:ext cx="1219200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6F15917-260D-4E57-AC05-0B5B409E72F0}"/>
              </a:ext>
            </a:extLst>
          </p:cNvPr>
          <p:cNvSpPr txBox="1">
            <a:spLocks/>
          </p:cNvSpPr>
          <p:nvPr/>
        </p:nvSpPr>
        <p:spPr>
          <a:xfrm>
            <a:off x="241903" y="923507"/>
            <a:ext cx="10070805" cy="4698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Analyse statistique principale  </a:t>
            </a:r>
            <a:endParaRPr lang="fr-FR" sz="18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800" b="1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3BEA70-4B35-44AB-945E-466BFB6E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25" y="2683277"/>
            <a:ext cx="17092974" cy="792480"/>
          </a:xfrm>
          <a:prstGeom prst="rect">
            <a:avLst/>
          </a:prstGeom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E95E22C5-8546-4F51-8F50-6F0CC5195B1B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II. METHODES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20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AC361E-E472-4AA6-8B62-95D96328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3868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792D77FC-7707-49EA-AD7E-E5DD13507D4D}"/>
              </a:ext>
            </a:extLst>
          </p:cNvPr>
          <p:cNvSpPr txBox="1">
            <a:spLocks/>
          </p:cNvSpPr>
          <p:nvPr/>
        </p:nvSpPr>
        <p:spPr>
          <a:xfrm>
            <a:off x="288513" y="861037"/>
            <a:ext cx="10070805" cy="4698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latin typeface="Gill Sans MT" panose="020B050202010402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Variables dépendantes investiguées</a:t>
            </a:r>
            <a:endParaRPr lang="fr-FR" sz="18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800" b="1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28FF560D-5B9F-4A6A-94F1-8D9B3561705A}"/>
              </a:ext>
            </a:extLst>
          </p:cNvPr>
          <p:cNvSpPr txBox="1">
            <a:spLocks/>
          </p:cNvSpPr>
          <p:nvPr/>
        </p:nvSpPr>
        <p:spPr>
          <a:xfrm>
            <a:off x="85887" y="1615642"/>
            <a:ext cx="11897833" cy="55585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0070C0"/>
                </a:solidFill>
                <a:latin typeface="+mn-lt"/>
              </a:rPr>
              <a:t>Evaluation des changements de consommation alimentaire des catégories alimentaires ciblées et non ciblées 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</a:rPr>
              <a:t>Poids journalier consommé par unité de consommation [g/J/UC].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Prix unitaire [€/Kg].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n-lt"/>
                <a:sym typeface="Arial"/>
              </a:rPr>
              <a:t>Nutrition :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Apport calorique total journalier par unité de consommation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Densité énergétique solide :  apport calorique journalier hors boisson pour 100g d’aliments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Ratio moyen d’adéquation (MAR) : adhérence moyenne aux apports recommandés pour 23 nutriments essentiels pour 2000 Kilocalories [% d’adéquation/2000 KCAL]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Ratio moyen d’excès 2000 kilocalories (MER) : excès moyen de 3 nutriments à limiter : les acides gras saturés, le sodium et les sucres libres 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Dépenses alimentaires par unité de consommation [€/mois/UC]. </a:t>
            </a:r>
            <a:endParaRPr lang="en-US" sz="1800" dirty="0">
              <a:solidFill>
                <a:srgbClr val="0070C0"/>
              </a:solidFill>
              <a:latin typeface="+mn-lt"/>
              <a:ea typeface="+mj-ea"/>
              <a:cs typeface="+mj-cs"/>
              <a:sym typeface="Arial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err="1">
                <a:solidFill>
                  <a:srgbClr val="0070C0"/>
                </a:solidFill>
                <a:latin typeface="+mn-lt"/>
                <a:ea typeface="+mj-ea"/>
                <a:cs typeface="+mj-cs"/>
                <a:sym typeface="Arial"/>
              </a:rPr>
              <a:t>Environnement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+mj-ea"/>
                <a:cs typeface="+mj-cs"/>
                <a:sym typeface="Arial"/>
              </a:rPr>
              <a:t> : </a:t>
            </a:r>
            <a:r>
              <a:rPr lang="en-US" sz="1800" dirty="0" err="1">
                <a:latin typeface="+mn-lt"/>
                <a:ea typeface="+mj-ea"/>
                <a:cs typeface="+mj-cs"/>
                <a:sym typeface="Arial"/>
              </a:rPr>
              <a:t>empeinte</a:t>
            </a:r>
            <a:r>
              <a:rPr lang="en-US" sz="1800" dirty="0">
                <a:latin typeface="+mn-lt"/>
                <a:ea typeface="+mj-ea"/>
                <a:cs typeface="+mj-cs"/>
                <a:sym typeface="Arial"/>
              </a:rPr>
              <a:t> </a:t>
            </a:r>
            <a:r>
              <a:rPr lang="en-US" sz="1800" dirty="0" err="1">
                <a:latin typeface="+mn-lt"/>
                <a:ea typeface="+mj-ea"/>
                <a:cs typeface="+mj-cs"/>
                <a:sym typeface="Arial"/>
              </a:rPr>
              <a:t>carbone</a:t>
            </a:r>
            <a:r>
              <a:rPr lang="en-US" sz="1800" dirty="0">
                <a:latin typeface="+mn-lt"/>
                <a:ea typeface="+mj-ea"/>
                <a:cs typeface="+mj-cs"/>
                <a:sym typeface="Arial"/>
              </a:rPr>
              <a:t>  : [gCO2/ Kg].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ea typeface="Lato Medium" panose="020F0502020204030203" pitchFamily="34" charset="0"/>
              <a:cs typeface="Lato Medium" panose="020F0502020204030203" pitchFamily="34" charset="0"/>
              <a:sym typeface="Arial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latin typeface="Gill Sans MT" panose="020B0502020104020203" pitchFamily="34" charset="0"/>
            </a:endParaRPr>
          </a:p>
          <a:p>
            <a:pPr algn="l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l"/>
            <a:endParaRPr lang="fr-FR" sz="1600" dirty="0">
              <a:latin typeface="Gill Sans MT" panose="020B050202010402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02AE8C82-40A3-48F1-B17A-5E28E62DBBE4}"/>
              </a:ext>
            </a:extLst>
          </p:cNvPr>
          <p:cNvSpPr/>
          <p:nvPr/>
        </p:nvSpPr>
        <p:spPr>
          <a:xfrm>
            <a:off x="132896" y="112736"/>
            <a:ext cx="103820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99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-1" dirty="0">
                <a:solidFill>
                  <a:schemeClr val="bg1"/>
                </a:solidFill>
                <a:latin typeface="Arial"/>
              </a:rPr>
              <a:t>II. METHODES</a:t>
            </a:r>
            <a:endParaRPr kumimoji="0" lang="fr-FR" sz="24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911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1588</Words>
  <Application>Microsoft Office PowerPoint</Application>
  <PresentationFormat>Grand écran</PresentationFormat>
  <Paragraphs>313</Paragraphs>
  <Slides>21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 </vt:lpstr>
      <vt:lpstr>Calibri Light</vt:lpstr>
      <vt:lpstr>Gill Sans MT</vt:lpstr>
      <vt:lpstr>Lato Medium</vt:lpstr>
      <vt:lpstr>Wingdings</vt:lpstr>
      <vt:lpstr>Thème Office</vt:lpstr>
      <vt:lpstr> Impact de bons d’achats ciblés pour modifier le comportement des consommateurs alimentaires  </vt:lpstr>
      <vt:lpstr>Présentation PowerPoint</vt:lpstr>
      <vt:lpstr>Présentation PowerPoint</vt:lpstr>
      <vt:lpstr>Présentation PowerPoint</vt:lpstr>
      <vt:lpstr>Quel est l’impact de la distribution de chèques alimentaires ciblés sur les fruits, les légumes et les légumineuses sur les comportements alimentaires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Anaëlle Denieul</dc:creator>
  <cp:lastModifiedBy>Anaëlle Denieul</cp:lastModifiedBy>
  <cp:revision>418</cp:revision>
  <dcterms:created xsi:type="dcterms:W3CDTF">2024-01-10T14:40:32Z</dcterms:created>
  <dcterms:modified xsi:type="dcterms:W3CDTF">2025-09-23T09:27:56Z</dcterms:modified>
</cp:coreProperties>
</file>